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3"/>
  </p:notesMasterIdLst>
  <p:handoutMasterIdLst>
    <p:handoutMasterId r:id="rId44"/>
  </p:handoutMasterIdLst>
  <p:sldIdLst>
    <p:sldId id="256" r:id="rId2"/>
    <p:sldId id="258" r:id="rId3"/>
    <p:sldId id="876" r:id="rId4"/>
    <p:sldId id="1260" r:id="rId5"/>
    <p:sldId id="1261" r:id="rId6"/>
    <p:sldId id="1246" r:id="rId7"/>
    <p:sldId id="1248" r:id="rId8"/>
    <p:sldId id="1908" r:id="rId9"/>
    <p:sldId id="1909" r:id="rId10"/>
    <p:sldId id="1910" r:id="rId11"/>
    <p:sldId id="1247" r:id="rId12"/>
    <p:sldId id="396" r:id="rId13"/>
    <p:sldId id="397" r:id="rId14"/>
    <p:sldId id="1911" r:id="rId15"/>
    <p:sldId id="398" r:id="rId16"/>
    <p:sldId id="1252" r:id="rId17"/>
    <p:sldId id="1913" r:id="rId18"/>
    <p:sldId id="1914" r:id="rId19"/>
    <p:sldId id="1915" r:id="rId20"/>
    <p:sldId id="1916" r:id="rId21"/>
    <p:sldId id="1903" r:id="rId22"/>
    <p:sldId id="1253" r:id="rId23"/>
    <p:sldId id="1254" r:id="rId24"/>
    <p:sldId id="1256" r:id="rId25"/>
    <p:sldId id="1258" r:id="rId26"/>
    <p:sldId id="1029" r:id="rId27"/>
    <p:sldId id="1030" r:id="rId28"/>
    <p:sldId id="1031" r:id="rId29"/>
    <p:sldId id="1032" r:id="rId30"/>
    <p:sldId id="997" r:id="rId31"/>
    <p:sldId id="996" r:id="rId32"/>
    <p:sldId id="1257" r:id="rId33"/>
    <p:sldId id="1259" r:id="rId34"/>
    <p:sldId id="1912" r:id="rId35"/>
    <p:sldId id="401" r:id="rId36"/>
    <p:sldId id="403" r:id="rId37"/>
    <p:sldId id="1214" r:id="rId38"/>
    <p:sldId id="405" r:id="rId39"/>
    <p:sldId id="406" r:id="rId40"/>
    <p:sldId id="1119" r:id="rId41"/>
    <p:sldId id="1117" r:id="rId42"/>
  </p:sldIdLst>
  <p:sldSz cx="9144000" cy="6858000" type="screen4x3"/>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33AE1"/>
    <a:srgbClr val="F430AB"/>
    <a:srgbClr val="E6E703"/>
    <a:srgbClr val="72AAAE"/>
    <a:srgbClr val="2A40E2"/>
    <a:srgbClr val="1C31CA"/>
    <a:srgbClr val="7281E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008"/>
    <p:restoredTop sz="93084" autoAdjust="0"/>
  </p:normalViewPr>
  <p:slideViewPr>
    <p:cSldViewPr>
      <p:cViewPr varScale="1">
        <p:scale>
          <a:sx n="68" d="100"/>
          <a:sy n="68" d="100"/>
        </p:scale>
        <p:origin x="232"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87586" y="6956426"/>
            <a:ext cx="827620" cy="27495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308" tIns="46994" rIns="92308" bIns="46994">
            <a:spAutoFit/>
          </a:bodyPr>
          <a:lstStyle/>
          <a:p>
            <a:pPr algn="ctr" defTabSz="917510">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510">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73157" y="6956426"/>
            <a:ext cx="856474" cy="27495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308" tIns="46994" rIns="92308" bIns="46994">
            <a:spAutoFit/>
          </a:bodyPr>
          <a:lstStyle/>
          <a:p>
            <a:pPr algn="ctr" defTabSz="917510">
              <a:lnSpc>
                <a:spcPct val="90000"/>
              </a:lnSpc>
            </a:pPr>
            <a:r>
              <a:rPr lang="en-US" sz="1300" b="0"/>
              <a:t>Page </a:t>
            </a:r>
            <a:fld id="{6D259941-7246-4245-A40C-55C6F952DF9E}" type="slidenum">
              <a:rPr lang="en-US" sz="1300" b="0"/>
              <a:pPr algn="ctr" defTabSz="917510">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971800" y="547688"/>
            <a:ext cx="3657600" cy="2744787"/>
          </a:xfrm>
          <a:prstGeom prst="rect">
            <a:avLst/>
          </a:prstGeom>
          <a:noFill/>
          <a:ln w="12700">
            <a:solidFill>
              <a:schemeClr val="tx1"/>
            </a:solidFill>
            <a:miter lim="800000"/>
            <a:headEnd/>
            <a:tailEnd/>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052" name="Rectangle 4"/>
          <p:cNvSpPr>
            <a:spLocks noGrp="1" noChangeArrowheads="1"/>
          </p:cNvSpPr>
          <p:nvPr>
            <p:ph type="body" sz="quarter" idx="3"/>
          </p:nvPr>
        </p:nvSpPr>
        <p:spPr bwMode="auto">
          <a:xfrm>
            <a:off x="1281113" y="3475039"/>
            <a:ext cx="7038975" cy="32924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5665" tIns="46994" rIns="95665" bIns="46994"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809808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Tree>
    <p:extLst>
      <p:ext uri="{BB962C8B-B14F-4D97-AF65-F5344CB8AC3E}">
        <p14:creationId xmlns:p14="http://schemas.microsoft.com/office/powerpoint/2010/main" val="1740838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Host write accesses can occur to any location which can cause hot-spots, which causes premature wear in these locations. A technique called wear-</a:t>
            </a:r>
            <a:r>
              <a:rPr lang="en-IN" dirty="0" err="1"/>
              <a:t>leveling</a:t>
            </a:r>
            <a:r>
              <a:rPr lang="en-IN" dirty="0"/>
              <a:t> is used to prevent the hot-spots. Wear-</a:t>
            </a:r>
            <a:r>
              <a:rPr lang="en-IN" dirty="0" err="1"/>
              <a:t>leveling</a:t>
            </a:r>
            <a:r>
              <a:rPr lang="en-IN" dirty="0"/>
              <a:t> results in a nearly even distribution of write accesses across the total capacity of the SSD.</a:t>
            </a:r>
          </a:p>
          <a:p>
            <a:endParaRPr lang="en-IN" dirty="0"/>
          </a:p>
          <a:p>
            <a:r>
              <a:rPr lang="en-IN" dirty="0"/>
              <a:t>Constantly programming and erasing to the same memory location eventually wears that portion of memory out and makes it invalid. As a result, the NAND flash would have limited lifetime. To prevent scenarios such as these from occurring, special algorithms are deployed within the SSD called wear </a:t>
            </a:r>
            <a:r>
              <a:rPr lang="en-IN" dirty="0" err="1"/>
              <a:t>leveling</a:t>
            </a:r>
            <a:r>
              <a:rPr lang="en-IN" dirty="0"/>
              <a:t>. As the term suggests, wear </a:t>
            </a:r>
            <a:r>
              <a:rPr lang="en-IN" dirty="0" err="1"/>
              <a:t>leveling</a:t>
            </a:r>
            <a:r>
              <a:rPr lang="en-IN" dirty="0"/>
              <a:t> provides a method for distributing program and erase cycles uniformly throughout all of the memory blocks within the SSD. This prevents continuous program and erase cycles to the same memory block, resulting in greater extended life to the overall NAND flash memory. </a:t>
            </a:r>
            <a:endParaRPr lang="en-US" dirty="0"/>
          </a:p>
        </p:txBody>
      </p:sp>
    </p:spTree>
    <p:extLst>
      <p:ext uri="{BB962C8B-B14F-4D97-AF65-F5344CB8AC3E}">
        <p14:creationId xmlns:p14="http://schemas.microsoft.com/office/powerpoint/2010/main" val="2668617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03097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buSzPct val="120000"/>
              <a:defRPr b="0" i="0">
                <a:latin typeface="Calibri" panose="020F0502020204030204" pitchFamily="34" charset="0"/>
                <a:ea typeface="Calibri" panose="020F0502020204030204" pitchFamily="34" charset="0"/>
                <a:cs typeface="Calibri" panose="020F0502020204030204" pitchFamily="34" charset="0"/>
              </a:defRPr>
            </a:lvl1pPr>
            <a:lvl2pPr marL="685800" indent="-228600">
              <a:buClr>
                <a:srgbClr val="FF0000"/>
              </a:buClr>
              <a:buSzPct val="120000"/>
              <a:buFont typeface="Arial" panose="020B0604020202020204" pitchFamily="34" charset="0"/>
              <a:buChar char="•"/>
              <a:defRPr b="0" i="0">
                <a:latin typeface="Calibri" panose="020F0502020204030204" pitchFamily="34" charset="0"/>
                <a:ea typeface="Calibri" panose="020F0502020204030204" pitchFamily="34" charset="0"/>
                <a:cs typeface="Calibri" panose="020F0502020204030204" pitchFamily="34" charset="0"/>
              </a:defRPr>
            </a:lvl2pPr>
            <a:lvl3pPr marL="1143000" indent="-228600">
              <a:buSzPct val="120000"/>
              <a:buFont typeface="Arial" panose="020B0604020202020204" pitchFamily="34" charset="0"/>
              <a:buChar char="•"/>
              <a:defRPr b="0" i="0">
                <a:latin typeface="Calibri" panose="020F0502020204030204" pitchFamily="34" charset="0"/>
                <a:ea typeface="Calibri" panose="020F0502020204030204" pitchFamily="34" charset="0"/>
                <a:cs typeface="Calibri" panose="020F0502020204030204" pitchFamily="34" charset="0"/>
              </a:defRPr>
            </a:lvl3pPr>
            <a:lvl4pPr marL="1543050" indent="-171450">
              <a:buSzPct val="120000"/>
              <a:buFont typeface="Arial" panose="020B0604020202020204" pitchFamily="34" charset="0"/>
              <a:buChar char="•"/>
              <a:defRPr sz="1800" b="0" i="0">
                <a:latin typeface="Calibri" panose="020F0502020204030204" pitchFamily="34" charset="0"/>
                <a:ea typeface="Calibri" panose="020F0502020204030204" pitchFamily="34" charset="0"/>
                <a:cs typeface="Calibri" panose="020F0502020204030204" pitchFamily="34" charset="0"/>
              </a:defRPr>
            </a:lvl4pPr>
            <a:lvl5pPr>
              <a:buSzPct val="120000"/>
              <a:defRPr b="0" i="0">
                <a:latin typeface="Calibri" panose="020F0502020204030204" pitchFamily="34" charset="0"/>
                <a:ea typeface="Calibri" panose="020F0502020204030204" pitchFamily="34" charset="0"/>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a:extLst>
              <a:ext uri="{FF2B5EF4-FFF2-40B4-BE49-F238E27FC236}">
                <a16:creationId xmlns:a16="http://schemas.microsoft.com/office/drawing/2014/main" id="{6272C1F6-F85B-794F-8C35-018FB5EA5B88}"/>
              </a:ext>
            </a:extLst>
          </p:cNvPr>
          <p:cNvSpPr txBox="1"/>
          <p:nvPr userDrawn="1"/>
        </p:nvSpPr>
        <p:spPr>
          <a:xfrm>
            <a:off x="8469443" y="6685613"/>
            <a:ext cx="184731" cy="369332"/>
          </a:xfrm>
          <a:prstGeom prst="rect">
            <a:avLst/>
          </a:prstGeom>
          <a:noFill/>
          <a:ln>
            <a:noFill/>
          </a:ln>
        </p:spPr>
        <p:txBody>
          <a:bodyPr wrap="none" rtlCol="0">
            <a:spAutoFit/>
          </a:bodyPr>
          <a:lstStyle/>
          <a:p>
            <a:endParaRPr lang="en-US" dirty="0"/>
          </a:p>
        </p:txBody>
      </p:sp>
      <p:sp>
        <p:nvSpPr>
          <p:cNvPr id="5" name="Rectangle 4">
            <a:extLst>
              <a:ext uri="{FF2B5EF4-FFF2-40B4-BE49-F238E27FC236}">
                <a16:creationId xmlns:a16="http://schemas.microsoft.com/office/drawing/2014/main" id="{44BEE621-4244-6E4B-BBF0-A6AC9DE4C5BC}"/>
              </a:ext>
            </a:extLst>
          </p:cNvPr>
          <p:cNvSpPr/>
          <p:nvPr userDrawn="1"/>
        </p:nvSpPr>
        <p:spPr>
          <a:xfrm>
            <a:off x="8534400" y="6488668"/>
            <a:ext cx="463588" cy="369332"/>
          </a:xfrm>
          <a:prstGeom prst="rect">
            <a:avLst/>
          </a:prstGeom>
        </p:spPr>
        <p:txBody>
          <a:bodyPr wrap="none">
            <a:spAutoFit/>
          </a:bodyPr>
          <a:lstStyle/>
          <a:p>
            <a:fld id="{8B82DB86-37F9-954E-8F10-00623E1FD261}" type="slidenum">
              <a:rPr lang="en-US" sz="1800" b="0" smtClean="0">
                <a:solidFill>
                  <a:srgbClr val="2A40E2"/>
                </a:solidFill>
                <a:latin typeface="Calibri" panose="020F0502020204030204" pitchFamily="34" charset="0"/>
                <a:cs typeface="Calibri" panose="020F0502020204030204" pitchFamily="34" charset="0"/>
              </a:rPr>
              <a:pPr/>
              <a:t>‹#›</a:t>
            </a:fld>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152400"/>
            <a:ext cx="19812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52400"/>
            <a:ext cx="5791200" cy="5867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162800" cy="533400"/>
          </a:xfrm>
        </p:spPr>
        <p:txBody>
          <a:bodyPr/>
          <a:lstStyle/>
          <a:p>
            <a:r>
              <a:rPr lang="en-US"/>
              <a:t>Click to edit Master title style</a:t>
            </a:r>
          </a:p>
        </p:txBody>
      </p:sp>
      <p:sp>
        <p:nvSpPr>
          <p:cNvPr id="3" name="Text Placeholder 2"/>
          <p:cNvSpPr>
            <a:spLocks noGrp="1"/>
          </p:cNvSpPr>
          <p:nvPr>
            <p:ph type="body" sz="half" idx="1"/>
          </p:nvPr>
        </p:nvSpPr>
        <p:spPr>
          <a:xfrm>
            <a:off x="609600" y="914400"/>
            <a:ext cx="3886200" cy="5105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86200" cy="5105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685800" y="2130425"/>
            <a:ext cx="7772400" cy="1470025"/>
          </a:xfrm>
        </p:spPr>
        <p:txBody>
          <a:bodyPr/>
          <a:lstStyle>
            <a:lvl1pPr>
              <a:defRPr sz="3600">
                <a:latin typeface="Calibri" panose="020F0502020204030204" pitchFamily="34" charset="0"/>
                <a:cs typeface="Calibri" panose="020F0502020204030204" pitchFamily="34" charset="0"/>
              </a:defRPr>
            </a:lvl1pPr>
          </a:lstStyle>
          <a:p>
            <a:pPr lvl="0"/>
            <a:r>
              <a:rPr lang="en-US" noProof="0"/>
              <a:t>Click to edit Master title style</a:t>
            </a:r>
            <a:endParaRPr lang="en-US" noProof="0" dirty="0"/>
          </a:p>
        </p:txBody>
      </p:sp>
      <p:sp>
        <p:nvSpPr>
          <p:cNvPr id="128003" name="Rectangle 3"/>
          <p:cNvSpPr>
            <a:spLocks noGrp="1" noChangeArrowheads="1"/>
          </p:cNvSpPr>
          <p:nvPr>
            <p:ph type="subTitle" idx="1"/>
          </p:nvPr>
        </p:nvSpPr>
        <p:spPr>
          <a:xfrm>
            <a:off x="1371600" y="3886200"/>
            <a:ext cx="6400800" cy="1752600"/>
          </a:xfrm>
        </p:spPr>
        <p:txBody>
          <a:bodyPr/>
          <a:lstStyle>
            <a:lvl1pPr marL="0" indent="0" algn="ctr">
              <a:buFontTx/>
              <a:buNone/>
              <a:defRPr>
                <a:latin typeface="Calibri" panose="020F0502020204030204" pitchFamily="34" charset="0"/>
                <a:cs typeface="Calibri" panose="020F0502020204030204" pitchFamily="34" charset="0"/>
              </a:defRPr>
            </a:lvl1pPr>
          </a:lstStyle>
          <a:p>
            <a:pPr lvl="0"/>
            <a:r>
              <a:rPr lang="en-US" noProof="0"/>
              <a:t>Click to edit Master subtitle style</a:t>
            </a:r>
            <a:endParaRPr lang="en-US" noProof="0" dirty="0"/>
          </a:p>
        </p:txBody>
      </p:sp>
    </p:spTree>
    <p:extLst>
      <p:ext uri="{BB962C8B-B14F-4D97-AF65-F5344CB8AC3E}">
        <p14:creationId xmlns:p14="http://schemas.microsoft.com/office/powerpoint/2010/main" val="103006919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anose="020F0502020204030204" pitchFamily="34" charset="0"/>
                <a:cs typeface="Calibri" panose="020F0502020204030204" pitchFamily="34" charset="0"/>
              </a:defRPr>
            </a:lvl1pPr>
          </a:lstStyle>
          <a:p>
            <a:r>
              <a:rPr lang="en-US"/>
              <a:t>Click to edit Master title style</a:t>
            </a:r>
          </a:p>
        </p:txBody>
      </p:sp>
      <p:sp>
        <p:nvSpPr>
          <p:cNvPr id="3" name="Content Placeholder 2"/>
          <p:cNvSpPr>
            <a:spLocks noGrp="1"/>
          </p:cNvSpPr>
          <p:nvPr>
            <p:ph sz="half" idx="1"/>
          </p:nvPr>
        </p:nvSpPr>
        <p:spPr>
          <a:xfrm>
            <a:off x="609600" y="914400"/>
            <a:ext cx="3886200" cy="5105400"/>
          </a:xfrm>
        </p:spPr>
        <p:txBody>
          <a:bodyPr/>
          <a:lstStyle>
            <a:lvl1pPr>
              <a:defRPr sz="2800">
                <a:latin typeface="Calibri" panose="020F0502020204030204" pitchFamily="34" charset="0"/>
                <a:cs typeface="Calibri" panose="020F0502020204030204" pitchFamily="34" charset="0"/>
              </a:defRPr>
            </a:lvl1pPr>
            <a:lvl2pPr>
              <a:defRPr sz="2400">
                <a:latin typeface="Calibri" panose="020F0502020204030204" pitchFamily="34" charset="0"/>
                <a:cs typeface="Calibri" panose="020F0502020204030204" pitchFamily="34" charset="0"/>
              </a:defRPr>
            </a:lvl2pPr>
            <a:lvl3pPr>
              <a:defRPr sz="2000">
                <a:latin typeface="Calibri" panose="020F0502020204030204" pitchFamily="34" charset="0"/>
                <a:cs typeface="Calibri" panose="020F0502020204030204" pitchFamily="34" charset="0"/>
              </a:defRPr>
            </a:lvl3pPr>
            <a:lvl4pPr>
              <a:defRPr sz="1800">
                <a:latin typeface="Calibri" panose="020F0502020204030204" pitchFamily="34" charset="0"/>
                <a:cs typeface="Calibri" panose="020F0502020204030204" pitchFamily="34" charset="0"/>
              </a:defRPr>
            </a:lvl4pPr>
            <a:lvl5pPr>
              <a:defRPr sz="1800">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86200" cy="5105400"/>
          </a:xfrm>
        </p:spPr>
        <p:txBody>
          <a:bodyPr/>
          <a:lstStyle>
            <a:lvl1pPr>
              <a:defRPr sz="2800">
                <a:latin typeface="Calibri" panose="020F0502020204030204" pitchFamily="34" charset="0"/>
                <a:cs typeface="Calibri" panose="020F0502020204030204" pitchFamily="34" charset="0"/>
              </a:defRPr>
            </a:lvl1pPr>
            <a:lvl2pPr>
              <a:defRPr sz="2400">
                <a:latin typeface="Calibri" panose="020F0502020204030204" pitchFamily="34" charset="0"/>
                <a:cs typeface="Calibri" panose="020F0502020204030204" pitchFamily="34" charset="0"/>
              </a:defRPr>
            </a:lvl2pPr>
            <a:lvl3pPr>
              <a:defRPr sz="2000">
                <a:latin typeface="Calibri" panose="020F0502020204030204" pitchFamily="34" charset="0"/>
                <a:cs typeface="Calibri" panose="020F0502020204030204" pitchFamily="34" charset="0"/>
              </a:defRPr>
            </a:lvl3pPr>
            <a:lvl4pPr>
              <a:defRPr sz="1800">
                <a:latin typeface="Calibri" panose="020F0502020204030204" pitchFamily="34" charset="0"/>
                <a:cs typeface="Calibri" panose="020F0502020204030204" pitchFamily="34" charset="0"/>
              </a:defRPr>
            </a:lvl4pPr>
            <a:lvl5pPr>
              <a:defRPr sz="1800">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1E1C6B93-7D6B-DA42-A682-3CD147FB8BEC}"/>
              </a:ext>
            </a:extLst>
          </p:cNvPr>
          <p:cNvSpPr/>
          <p:nvPr userDrawn="1"/>
        </p:nvSpPr>
        <p:spPr>
          <a:xfrm>
            <a:off x="8534400" y="6488668"/>
            <a:ext cx="463588" cy="369332"/>
          </a:xfrm>
          <a:prstGeom prst="rect">
            <a:avLst/>
          </a:prstGeom>
        </p:spPr>
        <p:txBody>
          <a:bodyPr wrap="none">
            <a:spAutoFit/>
          </a:bodyPr>
          <a:lstStyle/>
          <a:p>
            <a:fld id="{8B82DB86-37F9-954E-8F10-00623E1FD261}" type="slidenum">
              <a:rPr lang="en-US" sz="1800" b="0" smtClean="0">
                <a:solidFill>
                  <a:srgbClr val="2A40E2"/>
                </a:solidFill>
                <a:latin typeface="Calibri" panose="020F0502020204030204" pitchFamily="34" charset="0"/>
                <a:cs typeface="Calibri" panose="020F0502020204030204" pitchFamily="34" charset="0"/>
              </a:rPr>
              <a:pPr/>
              <a:t>‹#›</a:t>
            </a:fld>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2A5D0DC2-5622-CF43-B520-E50D8B759AAB}"/>
              </a:ext>
            </a:extLst>
          </p:cNvPr>
          <p:cNvSpPr/>
          <p:nvPr userDrawn="1"/>
        </p:nvSpPr>
        <p:spPr>
          <a:xfrm>
            <a:off x="8534400" y="6488668"/>
            <a:ext cx="463588" cy="369332"/>
          </a:xfrm>
          <a:prstGeom prst="rect">
            <a:avLst/>
          </a:prstGeom>
        </p:spPr>
        <p:txBody>
          <a:bodyPr wrap="none">
            <a:spAutoFit/>
          </a:bodyPr>
          <a:lstStyle/>
          <a:p>
            <a:fld id="{8B82DB86-37F9-954E-8F10-00623E1FD261}" type="slidenum">
              <a:rPr lang="en-US" sz="1800" b="0" smtClean="0">
                <a:solidFill>
                  <a:srgbClr val="2A40E2"/>
                </a:solidFill>
                <a:latin typeface="Calibri" panose="020F0502020204030204" pitchFamily="34" charset="0"/>
                <a:cs typeface="Calibri" panose="020F0502020204030204" pitchFamily="34" charset="0"/>
              </a:rPr>
              <a:pPr/>
              <a:t>‹#›</a:t>
            </a:fld>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50CB9E-344C-364E-BF2C-6CFCB77045FB}"/>
              </a:ext>
            </a:extLst>
          </p:cNvPr>
          <p:cNvSpPr/>
          <p:nvPr userDrawn="1"/>
        </p:nvSpPr>
        <p:spPr>
          <a:xfrm>
            <a:off x="8534400" y="6488668"/>
            <a:ext cx="463588" cy="369332"/>
          </a:xfrm>
          <a:prstGeom prst="rect">
            <a:avLst/>
          </a:prstGeom>
        </p:spPr>
        <p:txBody>
          <a:bodyPr wrap="none">
            <a:spAutoFit/>
          </a:bodyPr>
          <a:lstStyle/>
          <a:p>
            <a:fld id="{8B82DB86-37F9-954E-8F10-00623E1FD261}" type="slidenum">
              <a:rPr lang="en-US" sz="1800" b="0" smtClean="0">
                <a:solidFill>
                  <a:srgbClr val="2A40E2"/>
                </a:solidFill>
                <a:latin typeface="Calibri" panose="020F0502020204030204" pitchFamily="34" charset="0"/>
                <a:cs typeface="Calibri" panose="020F0502020204030204" pitchFamily="34" charset="0"/>
              </a:rPr>
              <a:pPr/>
              <a:t>‹#›</a:t>
            </a:fld>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3875" y="174519"/>
            <a:ext cx="7162800" cy="533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dirty="0"/>
              <a:t>Slide Title</a:t>
            </a:r>
          </a:p>
        </p:txBody>
      </p:sp>
      <p:sp>
        <p:nvSpPr>
          <p:cNvPr id="1027" name="Rectangle 3"/>
          <p:cNvSpPr>
            <a:spLocks noGrp="1" noChangeArrowheads="1"/>
          </p:cNvSpPr>
          <p:nvPr>
            <p:ph type="body" idx="1"/>
          </p:nvPr>
        </p:nvSpPr>
        <p:spPr bwMode="auto">
          <a:xfrm>
            <a:off x="609600" y="914400"/>
            <a:ext cx="7924800" cy="5105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6" name="Rectangle 5">
            <a:extLst>
              <a:ext uri="{FF2B5EF4-FFF2-40B4-BE49-F238E27FC236}">
                <a16:creationId xmlns:a16="http://schemas.microsoft.com/office/drawing/2014/main" id="{881DF638-DC8B-9C47-AE7E-388711F50F7B}"/>
              </a:ext>
            </a:extLst>
          </p:cNvPr>
          <p:cNvSpPr/>
          <p:nvPr userDrawn="1"/>
        </p:nvSpPr>
        <p:spPr>
          <a:xfrm>
            <a:off x="8534400" y="6488668"/>
            <a:ext cx="463588" cy="369332"/>
          </a:xfrm>
          <a:prstGeom prst="rect">
            <a:avLst/>
          </a:prstGeom>
        </p:spPr>
        <p:txBody>
          <a:bodyPr wrap="none">
            <a:spAutoFit/>
          </a:bodyPr>
          <a:lstStyle/>
          <a:p>
            <a:fld id="{8B82DB86-37F9-954E-8F10-00623E1FD261}" type="slidenum">
              <a:rPr lang="en-US" sz="1800" b="0" smtClean="0">
                <a:solidFill>
                  <a:srgbClr val="2A40E2"/>
                </a:solidFill>
                <a:latin typeface="Calibri" panose="020F0502020204030204" pitchFamily="34" charset="0"/>
                <a:cs typeface="Calibri" panose="020F0502020204030204" pitchFamily="34" charset="0"/>
              </a:rPr>
              <a:pPr/>
              <a:t>‹#›</a:t>
            </a:fld>
            <a:endParaRPr lang="en-US" dirty="0">
              <a:latin typeface="Calibri" panose="020F0502020204030204" pitchFamily="34" charset="0"/>
              <a:cs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727" r:id="rId1"/>
    <p:sldLayoutId id="2147483738"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ransition/>
  <p:txStyles>
    <p:titleStyle>
      <a:lvl1pPr algn="l" rtl="0" eaLnBrk="1" fontAlgn="base" hangingPunct="1">
        <a:lnSpc>
          <a:spcPct val="90000"/>
        </a:lnSpc>
        <a:spcBef>
          <a:spcPct val="0"/>
        </a:spcBef>
        <a:spcAft>
          <a:spcPct val="0"/>
        </a:spcAft>
        <a:defRPr sz="3200" b="1">
          <a:solidFill>
            <a:schemeClr val="accent1">
              <a:lumMod val="50000"/>
            </a:schemeClr>
          </a:solidFill>
          <a:latin typeface="Calibri" panose="020F0502020204030204" pitchFamily="34" charset="0"/>
          <a:ea typeface="ＭＳ Ｐゴシック" charset="0"/>
          <a:cs typeface="Calibri" panose="020F0502020204030204" pitchFamily="34" charset="0"/>
        </a:defRPr>
      </a:lvl1pPr>
      <a:lvl2pPr algn="ctr" rtl="0" eaLnBrk="1" fontAlgn="base" hangingPunct="1">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1" fontAlgn="base" hangingPunct="1">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1" fontAlgn="base" hangingPunct="1">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1" fontAlgn="base" hangingPunct="1">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1" fontAlgn="base" hangingPunct="1">
        <a:lnSpc>
          <a:spcPct val="90000"/>
        </a:lnSpc>
        <a:spcBef>
          <a:spcPct val="0"/>
        </a:spcBef>
        <a:spcAft>
          <a:spcPct val="0"/>
        </a:spcAft>
        <a:defRPr sz="2400" b="1">
          <a:solidFill>
            <a:srgbClr val="2A40E2"/>
          </a:solidFill>
          <a:latin typeface="Comic Sans MS" pitchFamily="66" charset="0"/>
        </a:defRPr>
      </a:lvl6pPr>
      <a:lvl7pPr marL="914400" algn="ctr" rtl="0" eaLnBrk="1" fontAlgn="base" hangingPunct="1">
        <a:lnSpc>
          <a:spcPct val="90000"/>
        </a:lnSpc>
        <a:spcBef>
          <a:spcPct val="0"/>
        </a:spcBef>
        <a:spcAft>
          <a:spcPct val="0"/>
        </a:spcAft>
        <a:defRPr sz="2400" b="1">
          <a:solidFill>
            <a:srgbClr val="2A40E2"/>
          </a:solidFill>
          <a:latin typeface="Comic Sans MS" pitchFamily="66" charset="0"/>
        </a:defRPr>
      </a:lvl7pPr>
      <a:lvl8pPr marL="1371600" algn="ctr" rtl="0" eaLnBrk="1" fontAlgn="base" hangingPunct="1">
        <a:lnSpc>
          <a:spcPct val="90000"/>
        </a:lnSpc>
        <a:spcBef>
          <a:spcPct val="0"/>
        </a:spcBef>
        <a:spcAft>
          <a:spcPct val="0"/>
        </a:spcAft>
        <a:defRPr sz="2400" b="1">
          <a:solidFill>
            <a:srgbClr val="2A40E2"/>
          </a:solidFill>
          <a:latin typeface="Comic Sans MS" pitchFamily="66" charset="0"/>
        </a:defRPr>
      </a:lvl8pPr>
      <a:lvl9pPr marL="1828800" algn="ctr" rtl="0" eaLnBrk="1" fontAlgn="base" hangingPunct="1">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1" fontAlgn="base" hangingPunct="1">
        <a:lnSpc>
          <a:spcPct val="90000"/>
        </a:lnSpc>
        <a:spcBef>
          <a:spcPct val="30000"/>
        </a:spcBef>
        <a:spcAft>
          <a:spcPct val="0"/>
        </a:spcAft>
        <a:buClr>
          <a:schemeClr val="accent1">
            <a:lumMod val="50000"/>
          </a:schemeClr>
        </a:buClr>
        <a:buSzPct val="110000"/>
        <a:buChar char="•"/>
        <a:defRPr sz="2400">
          <a:solidFill>
            <a:schemeClr val="tx1"/>
          </a:solidFill>
          <a:latin typeface="Calibri" panose="020F0502020204030204" pitchFamily="34" charset="0"/>
          <a:ea typeface="ＭＳ Ｐゴシック" charset="0"/>
          <a:cs typeface="Calibri" panose="020F0502020204030204" pitchFamily="34" charset="0"/>
        </a:defRPr>
      </a:lvl1pPr>
      <a:lvl2pPr marL="685800" indent="-228600" algn="l" rtl="0" eaLnBrk="1" fontAlgn="base" hangingPunct="1">
        <a:lnSpc>
          <a:spcPct val="90000"/>
        </a:lnSpc>
        <a:spcBef>
          <a:spcPct val="30000"/>
        </a:spcBef>
        <a:spcAft>
          <a:spcPct val="0"/>
        </a:spcAft>
        <a:buClr>
          <a:srgbClr val="C00000"/>
        </a:buClr>
        <a:buSzPct val="110000"/>
        <a:buFont typeface="Arial" panose="020B0604020202020204" pitchFamily="34" charset="0"/>
        <a:buChar char="•"/>
        <a:defRPr sz="2200">
          <a:solidFill>
            <a:schemeClr val="tx1"/>
          </a:solidFill>
          <a:latin typeface="Calibri" panose="020F0502020204030204" pitchFamily="34" charset="0"/>
          <a:ea typeface="Gill Sans" charset="0"/>
          <a:cs typeface="Calibri" panose="020F0502020204030204" pitchFamily="34" charset="0"/>
        </a:defRPr>
      </a:lvl2pPr>
      <a:lvl3pPr marL="1143000" indent="-228600" algn="l" rtl="0" eaLnBrk="1" fontAlgn="base" hangingPunct="1">
        <a:lnSpc>
          <a:spcPct val="90000"/>
        </a:lnSpc>
        <a:spcBef>
          <a:spcPct val="30000"/>
        </a:spcBef>
        <a:spcAft>
          <a:spcPct val="0"/>
        </a:spcAft>
        <a:buClr>
          <a:srgbClr val="0070C0"/>
        </a:buClr>
        <a:buSzPct val="120000"/>
        <a:buFont typeface="Arial" panose="020B0604020202020204" pitchFamily="34" charset="0"/>
        <a:buChar char="•"/>
        <a:defRPr sz="2000">
          <a:solidFill>
            <a:schemeClr val="tx1"/>
          </a:solidFill>
          <a:latin typeface="Calibri" panose="020F0502020204030204" pitchFamily="34" charset="0"/>
          <a:ea typeface="Gill Sans" charset="0"/>
          <a:cs typeface="Calibri" panose="020F0502020204030204" pitchFamily="34" charset="0"/>
        </a:defRPr>
      </a:lvl3pPr>
      <a:lvl4pPr marL="1543050" indent="-171450" algn="l" rtl="0" eaLnBrk="1" fontAlgn="base" hangingPunct="1">
        <a:lnSpc>
          <a:spcPct val="90000"/>
        </a:lnSpc>
        <a:spcBef>
          <a:spcPct val="30000"/>
        </a:spcBef>
        <a:spcAft>
          <a:spcPct val="0"/>
        </a:spcAft>
        <a:buSzPct val="120000"/>
        <a:buChar char="•"/>
        <a:defRPr sz="1800">
          <a:solidFill>
            <a:schemeClr val="tx1"/>
          </a:solidFill>
          <a:latin typeface="Calibri" panose="020F0502020204030204" pitchFamily="34" charset="0"/>
          <a:ea typeface="Gill Sans" charset="0"/>
          <a:cs typeface="Calibri" panose="020F0502020204030204" pitchFamily="34" charset="0"/>
        </a:defRPr>
      </a:lvl4pPr>
      <a:lvl5pPr marL="2000250" indent="-171450" algn="l" rtl="0" eaLnBrk="1" fontAlgn="base" hangingPunct="1">
        <a:lnSpc>
          <a:spcPct val="90000"/>
        </a:lnSpc>
        <a:spcBef>
          <a:spcPct val="30000"/>
        </a:spcBef>
        <a:spcAft>
          <a:spcPct val="0"/>
        </a:spcAft>
        <a:buSzPct val="120000"/>
        <a:buFont typeface="Arial" panose="020B0604020202020204" pitchFamily="34" charset="0"/>
        <a:buChar char="•"/>
        <a:defRPr sz="1600">
          <a:solidFill>
            <a:schemeClr val="tx1"/>
          </a:solidFill>
          <a:latin typeface="Calibri" panose="020F0502020204030204" pitchFamily="34" charset="0"/>
          <a:ea typeface="Gill Sans" charset="0"/>
          <a:cs typeface="Calibri" panose="020F0502020204030204" pitchFamily="34" charset="0"/>
        </a:defRPr>
      </a:lvl5pPr>
      <a:lvl6pPr marL="2457450" indent="-171450" algn="l" rtl="0" eaLnBrk="1" fontAlgn="base" hangingPunct="1">
        <a:lnSpc>
          <a:spcPct val="90000"/>
        </a:lnSpc>
        <a:spcBef>
          <a:spcPct val="30000"/>
        </a:spcBef>
        <a:spcAft>
          <a:spcPct val="0"/>
        </a:spcAft>
        <a:buSzPct val="100000"/>
        <a:buChar char="–"/>
        <a:defRPr sz="2000" b="1">
          <a:solidFill>
            <a:schemeClr val="tx1"/>
          </a:solidFill>
          <a:latin typeface="+mn-lt"/>
        </a:defRPr>
      </a:lvl6pPr>
      <a:lvl7pPr marL="2914650" indent="-171450" algn="l" rtl="0" eaLnBrk="1" fontAlgn="base" hangingPunct="1">
        <a:lnSpc>
          <a:spcPct val="90000"/>
        </a:lnSpc>
        <a:spcBef>
          <a:spcPct val="30000"/>
        </a:spcBef>
        <a:spcAft>
          <a:spcPct val="0"/>
        </a:spcAft>
        <a:buSzPct val="100000"/>
        <a:buChar char="–"/>
        <a:defRPr sz="2000" b="1">
          <a:solidFill>
            <a:schemeClr val="tx1"/>
          </a:solidFill>
          <a:latin typeface="+mn-lt"/>
        </a:defRPr>
      </a:lvl7pPr>
      <a:lvl8pPr marL="3371850" indent="-171450" algn="l" rtl="0" eaLnBrk="1" fontAlgn="base" hangingPunct="1">
        <a:lnSpc>
          <a:spcPct val="90000"/>
        </a:lnSpc>
        <a:spcBef>
          <a:spcPct val="30000"/>
        </a:spcBef>
        <a:spcAft>
          <a:spcPct val="0"/>
        </a:spcAft>
        <a:buSzPct val="100000"/>
        <a:buChar char="–"/>
        <a:defRPr sz="2000" b="1">
          <a:solidFill>
            <a:schemeClr val="tx1"/>
          </a:solidFill>
          <a:latin typeface="+mn-lt"/>
        </a:defRPr>
      </a:lvl8pPr>
      <a:lvl9pPr marL="3829050" indent="-171450" algn="l" rtl="0" eaLnBrk="1" fontAlgn="base" hangingPunct="1">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Solid-state_drive" TargetMode="External"/><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Solid-state_drive" TargetMode="External"/><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Solid-state_drive" TargetMode="External"/><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09600" y="1196752"/>
            <a:ext cx="7848600" cy="2057400"/>
          </a:xfrm>
        </p:spPr>
        <p:txBody>
          <a:bodyPr/>
          <a:lstStyle/>
          <a:p>
            <a:pPr>
              <a:defRPr/>
            </a:pPr>
            <a:br>
              <a:rPr lang="en-US" sz="3000" dirty="0"/>
            </a:br>
            <a:r>
              <a:rPr lang="en-US" sz="3000" dirty="0">
                <a:solidFill>
                  <a:srgbClr val="FF0000"/>
                </a:solidFill>
              </a:rPr>
              <a:t>CS310  Operating Systems </a:t>
            </a:r>
            <a:br>
              <a:rPr lang="en-US" sz="3000" dirty="0"/>
            </a:br>
            <a:br>
              <a:rPr lang="en-US" sz="3000" dirty="0"/>
            </a:br>
            <a:r>
              <a:rPr lang="en-US" sz="2400" dirty="0"/>
              <a:t>Lecture 41: Solid State Drive (SSD) – Flash Drive </a:t>
            </a:r>
          </a:p>
        </p:txBody>
      </p:sp>
      <p:sp>
        <p:nvSpPr>
          <p:cNvPr id="3075" name="Rectangle 3"/>
          <p:cNvSpPr>
            <a:spLocks noGrp="1" noChangeArrowheads="1"/>
          </p:cNvSpPr>
          <p:nvPr>
            <p:ph type="subTitle" idx="1"/>
          </p:nvPr>
        </p:nvSpPr>
        <p:spPr>
          <a:xfrm>
            <a:off x="609600" y="4191000"/>
            <a:ext cx="8001000" cy="1447800"/>
          </a:xfrm>
        </p:spPr>
        <p:txBody>
          <a:bodyPr/>
          <a:lstStyle/>
          <a:p>
            <a:pPr marL="285750" indent="-285750" algn="r">
              <a:defRPr/>
            </a:pPr>
            <a:r>
              <a:rPr lang="en-US" altLang="en-US" dirty="0">
                <a:solidFill>
                  <a:schemeClr val="accent1">
                    <a:lumMod val="50000"/>
                  </a:schemeClr>
                </a:solidFill>
                <a:ea typeface="Gill Sans" charset="0"/>
              </a:rPr>
              <a:t>Ravi Mittal</a:t>
            </a:r>
          </a:p>
          <a:p>
            <a:pPr marL="285750" indent="-285750" algn="r">
              <a:defRPr/>
            </a:pPr>
            <a:r>
              <a:rPr lang="en-US" altLang="en-US" dirty="0">
                <a:solidFill>
                  <a:schemeClr val="accent1">
                    <a:lumMod val="50000"/>
                  </a:schemeClr>
                </a:solidFill>
                <a:ea typeface="Gill Sans" charset="0"/>
              </a:rPr>
              <a:t>IIT Goa</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6CB71C-2175-D945-8CC9-9010218D9BD8}"/>
              </a:ext>
            </a:extLst>
          </p:cNvPr>
          <p:cNvPicPr>
            <a:picLocks noChangeAspect="1"/>
          </p:cNvPicPr>
          <p:nvPr/>
        </p:nvPicPr>
        <p:blipFill>
          <a:blip r:embed="rId2"/>
          <a:stretch>
            <a:fillRect/>
          </a:stretch>
        </p:blipFill>
        <p:spPr>
          <a:xfrm>
            <a:off x="1187624" y="692696"/>
            <a:ext cx="6760666" cy="5380067"/>
          </a:xfrm>
          <a:prstGeom prst="rect">
            <a:avLst/>
          </a:prstGeom>
        </p:spPr>
      </p:pic>
    </p:spTree>
    <p:extLst>
      <p:ext uri="{BB962C8B-B14F-4D97-AF65-F5344CB8AC3E}">
        <p14:creationId xmlns:p14="http://schemas.microsoft.com/office/powerpoint/2010/main" val="387854037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12C88A-8AAC-2149-BC5D-4042E1D741E6}"/>
              </a:ext>
            </a:extLst>
          </p:cNvPr>
          <p:cNvSpPr>
            <a:spLocks noGrp="1"/>
          </p:cNvSpPr>
          <p:nvPr>
            <p:ph type="ctrTitle"/>
          </p:nvPr>
        </p:nvSpPr>
        <p:spPr/>
        <p:txBody>
          <a:bodyPr/>
          <a:lstStyle/>
          <a:p>
            <a:r>
              <a:rPr lang="en-US" dirty="0"/>
              <a:t>Flash Storage - Introduction</a:t>
            </a:r>
          </a:p>
        </p:txBody>
      </p:sp>
    </p:spTree>
    <p:extLst>
      <p:ext uri="{BB962C8B-B14F-4D97-AF65-F5344CB8AC3E}">
        <p14:creationId xmlns:p14="http://schemas.microsoft.com/office/powerpoint/2010/main" val="383054020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Flash Storage</a:t>
            </a:r>
          </a:p>
        </p:txBody>
      </p:sp>
      <p:sp>
        <p:nvSpPr>
          <p:cNvPr id="3" name="Content Placeholder 2"/>
          <p:cNvSpPr>
            <a:spLocks noGrp="1"/>
          </p:cNvSpPr>
          <p:nvPr>
            <p:ph idx="1"/>
          </p:nvPr>
        </p:nvSpPr>
        <p:spPr/>
        <p:txBody>
          <a:bodyPr/>
          <a:lstStyle/>
          <a:p>
            <a:r>
              <a:rPr lang="en-US" dirty="0"/>
              <a:t>Most prominent solid state storage technology</a:t>
            </a:r>
          </a:p>
          <a:p>
            <a:r>
              <a:rPr lang="en-US" dirty="0"/>
              <a:t>NAND- and NOR- flash types available</a:t>
            </a:r>
          </a:p>
          <a:p>
            <a:pPr lvl="1"/>
            <a:r>
              <a:rPr lang="en-US" dirty="0"/>
              <a:t>NOR-flash can be byte-addressed, expensive</a:t>
            </a:r>
          </a:p>
          <a:p>
            <a:pPr lvl="1"/>
            <a:r>
              <a:rPr lang="en-US" dirty="0">
                <a:solidFill>
                  <a:srgbClr val="0070C0"/>
                </a:solidFill>
              </a:rPr>
              <a:t>NAND-flash is page addressed, cheap</a:t>
            </a:r>
          </a:p>
          <a:p>
            <a:pPr lvl="1"/>
            <a:r>
              <a:rPr lang="en-US" dirty="0"/>
              <a:t>Except in very special circumstances, all flash-storage we see are NAND-flash</a:t>
            </a:r>
          </a:p>
          <a:p>
            <a:pPr lvl="1"/>
            <a:r>
              <a:rPr lang="en-US" dirty="0"/>
              <a:t>SD Cards, USB Drives, SSDs are based on NAND memory</a:t>
            </a:r>
          </a:p>
          <a:p>
            <a:pPr lvl="1"/>
            <a:r>
              <a:rPr lang="en-US" dirty="0"/>
              <a:t>NAND: </a:t>
            </a:r>
            <a:r>
              <a:rPr lang="en-IN" dirty="0"/>
              <a:t>Each cell </a:t>
            </a:r>
            <a:r>
              <a:rPr lang="en-IN" dirty="0">
                <a:solidFill>
                  <a:srgbClr val="FF0000"/>
                </a:solidFill>
              </a:rPr>
              <a:t>can not</a:t>
            </a:r>
            <a:r>
              <a:rPr lang="en-IN" dirty="0"/>
              <a:t> be written and deleted independently </a:t>
            </a:r>
          </a:p>
          <a:p>
            <a:pPr lvl="1"/>
            <a:r>
              <a:rPr lang="en-US" dirty="0"/>
              <a:t>NOR: each cell can be handled independently</a:t>
            </a:r>
          </a:p>
          <a:p>
            <a:endParaRPr lang="en-US" dirty="0"/>
          </a:p>
        </p:txBody>
      </p:sp>
      <p:pic>
        <p:nvPicPr>
          <p:cNvPr id="4" name="Picture 2" descr="https://images-na.ssl-images-amazon.com/images/I/714dLWh4lyL._SL1500_.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0376" t="19847" r="10028" b="16066"/>
          <a:stretch/>
        </p:blipFill>
        <p:spPr bwMode="auto">
          <a:xfrm>
            <a:off x="6198862" y="5599450"/>
            <a:ext cx="2335538" cy="12536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upload.wikimedia.org/wikipedia/commons/thumb/a/ae/Floating_gate_transistor-en.svg/1920px-Floating_gate_transistor-en.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055" y="5535340"/>
            <a:ext cx="2587379" cy="9689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3772" y="5249085"/>
            <a:ext cx="2489042" cy="1360290"/>
          </a:xfrm>
          <a:prstGeom prst="rect">
            <a:avLst/>
          </a:prstGeom>
        </p:spPr>
      </p:pic>
    </p:spTree>
    <p:extLst>
      <p:ext uri="{BB962C8B-B14F-4D97-AF65-F5344CB8AC3E}">
        <p14:creationId xmlns:p14="http://schemas.microsoft.com/office/powerpoint/2010/main" val="64192957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Flash Cell</a:t>
            </a:r>
          </a:p>
        </p:txBody>
      </p:sp>
      <p:sp>
        <p:nvSpPr>
          <p:cNvPr id="3" name="Content Placeholder 2"/>
          <p:cNvSpPr>
            <a:spLocks noGrp="1"/>
          </p:cNvSpPr>
          <p:nvPr>
            <p:ph idx="1"/>
          </p:nvPr>
        </p:nvSpPr>
        <p:spPr/>
        <p:txBody>
          <a:bodyPr/>
          <a:lstStyle/>
          <a:p>
            <a:r>
              <a:rPr lang="en-US" dirty="0"/>
              <a:t>Flash cells store data in </a:t>
            </a:r>
            <a:r>
              <a:rPr lang="en-US" dirty="0">
                <a:solidFill>
                  <a:srgbClr val="0070C0"/>
                </a:solidFill>
              </a:rPr>
              <a:t>floating gate </a:t>
            </a:r>
            <a:r>
              <a:rPr lang="en-US" dirty="0"/>
              <a:t>by charging it at high voltage</a:t>
            </a:r>
          </a:p>
          <a:p>
            <a:r>
              <a:rPr lang="en-US" dirty="0"/>
              <a:t>Encode bit by trapping electrons into a cell</a:t>
            </a:r>
          </a:p>
          <a:p>
            <a:endParaRPr lang="en-US" dirty="0"/>
          </a:p>
          <a:p>
            <a:endParaRPr lang="en-IN" dirty="0"/>
          </a:p>
          <a:p>
            <a:pPr marL="457200" lvl="1" indent="0">
              <a:buNone/>
            </a:pPr>
            <a:endParaRPr lang="en-US" dirty="0"/>
          </a:p>
          <a:p>
            <a:endParaRPr lang="en-US" dirty="0"/>
          </a:p>
          <a:p>
            <a:endParaRPr lang="en-US" dirty="0"/>
          </a:p>
          <a:p>
            <a:endParaRPr lang="en-US" dirty="0"/>
          </a:p>
          <a:p>
            <a:endParaRPr lang="en-US" dirty="0"/>
          </a:p>
        </p:txBody>
      </p:sp>
      <p:pic>
        <p:nvPicPr>
          <p:cNvPr id="4" name="Picture 2" descr="https://upload.wikimedia.org/wikipedia/commons/thumb/a/ae/Floating_gate_transistor-en.svg/1920px-Floating_gate_transistor-en.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2780928"/>
            <a:ext cx="6153222"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06498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Flash Cell</a:t>
            </a:r>
          </a:p>
        </p:txBody>
      </p:sp>
      <p:sp>
        <p:nvSpPr>
          <p:cNvPr id="3" name="Content Placeholder 2"/>
          <p:cNvSpPr>
            <a:spLocks noGrp="1"/>
          </p:cNvSpPr>
          <p:nvPr>
            <p:ph idx="1"/>
          </p:nvPr>
        </p:nvSpPr>
        <p:spPr/>
        <p:txBody>
          <a:bodyPr/>
          <a:lstStyle/>
          <a:p>
            <a:r>
              <a:rPr lang="en-IN" dirty="0">
                <a:solidFill>
                  <a:srgbClr val="0070C0"/>
                </a:solidFill>
              </a:rPr>
              <a:t>Single-level cells  (SLC)</a:t>
            </a:r>
          </a:p>
          <a:p>
            <a:pPr lvl="1"/>
            <a:r>
              <a:rPr lang="en-IN" dirty="0"/>
              <a:t>Single bit stored within a transistor</a:t>
            </a:r>
          </a:p>
          <a:p>
            <a:pPr lvl="1"/>
            <a:r>
              <a:rPr lang="en-IN" dirty="0"/>
              <a:t>faster, more lasting (100K writes before wear out)</a:t>
            </a:r>
          </a:p>
          <a:p>
            <a:r>
              <a:rPr lang="en-IN" dirty="0">
                <a:solidFill>
                  <a:srgbClr val="0070C0"/>
                </a:solidFill>
              </a:rPr>
              <a:t>Multi-level cells (MLC)</a:t>
            </a:r>
          </a:p>
          <a:p>
            <a:pPr lvl="1"/>
            <a:r>
              <a:rPr lang="en-US" dirty="0"/>
              <a:t>Many bits can be stored in a cell by differentiating between the amount of charge in the cell</a:t>
            </a:r>
            <a:endParaRPr lang="en-IN" dirty="0"/>
          </a:p>
          <a:p>
            <a:pPr lvl="1"/>
            <a:r>
              <a:rPr lang="en-IN" dirty="0"/>
              <a:t>It can store 2, 3, even 4 bits</a:t>
            </a:r>
          </a:p>
          <a:p>
            <a:pPr lvl="1"/>
            <a:r>
              <a:rPr lang="en-IN" dirty="0"/>
              <a:t>It cheaper to manufacture</a:t>
            </a:r>
          </a:p>
          <a:p>
            <a:pPr lvl="1"/>
            <a:r>
              <a:rPr lang="en-IN" dirty="0"/>
              <a:t>It wears out faster (1k to 10K writes) </a:t>
            </a:r>
          </a:p>
          <a:p>
            <a:pPr lvl="1"/>
            <a:r>
              <a:rPr lang="en-IN" dirty="0"/>
              <a:t>It is more fragile (stored value can be disturbed by accesses to nearby cells) </a:t>
            </a:r>
          </a:p>
          <a:p>
            <a:pPr marL="0" indent="0">
              <a:buNone/>
            </a:pPr>
            <a:endParaRPr lang="en-IN" dirty="0"/>
          </a:p>
          <a:p>
            <a:pPr marL="457200" lvl="1" indent="0">
              <a:buNone/>
            </a:pPr>
            <a:endParaRPr lang="en-US" dirty="0"/>
          </a:p>
          <a:p>
            <a:endParaRPr lang="en-US" dirty="0"/>
          </a:p>
          <a:p>
            <a:endParaRPr lang="en-US" dirty="0"/>
          </a:p>
          <a:p>
            <a:endParaRPr lang="en-US" dirty="0"/>
          </a:p>
          <a:p>
            <a:pPr lvl="1"/>
            <a:r>
              <a:rPr lang="en-US" dirty="0"/>
              <a:t>Single-Level Cell (SLC), Multi (MLC), Triple (TLC), Quad (QLC)</a:t>
            </a:r>
          </a:p>
          <a:p>
            <a:pPr lvl="1"/>
            <a:r>
              <a:rPr lang="en-US" dirty="0"/>
              <a:t>Typically cheaper, but slower with more bits per cell</a:t>
            </a:r>
          </a:p>
          <a:p>
            <a:endParaRPr lang="en-US" dirty="0"/>
          </a:p>
        </p:txBody>
      </p:sp>
      <p:pic>
        <p:nvPicPr>
          <p:cNvPr id="4" name="Picture 2" descr="https://upload.wikimedia.org/wikipedia/commons/thumb/a/ae/Floating_gate_transistor-en.svg/1920px-Floating_gate_transistor-en.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3967" y="35767"/>
            <a:ext cx="2165416" cy="8109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EE65D45-C3E1-3740-A9E1-7ECF18D0ABD9}"/>
              </a:ext>
            </a:extLst>
          </p:cNvPr>
          <p:cNvSpPr txBox="1"/>
          <p:nvPr/>
        </p:nvSpPr>
        <p:spPr>
          <a:xfrm>
            <a:off x="42118" y="6622449"/>
            <a:ext cx="1914307" cy="246221"/>
          </a:xfrm>
          <a:prstGeom prst="rect">
            <a:avLst/>
          </a:prstGeom>
          <a:noFill/>
        </p:spPr>
        <p:txBody>
          <a:bodyPr wrap="none" rtlCol="0">
            <a:spAutoFit/>
          </a:bodyPr>
          <a:lstStyle/>
          <a:p>
            <a:r>
              <a:rPr lang="en-US" sz="1000" b="0" i="0" dirty="0">
                <a:latin typeface="Calibri" pitchFamily="34" charset="0"/>
              </a:rPr>
              <a:t>CS162 </a:t>
            </a:r>
            <a:r>
              <a:rPr lang="en-US" sz="1000" b="0" i="0" dirty="0" err="1">
                <a:latin typeface="Calibri" pitchFamily="34" charset="0"/>
              </a:rPr>
              <a:t>Univ</a:t>
            </a:r>
            <a:r>
              <a:rPr lang="en-US" sz="1000" b="0" i="0" dirty="0">
                <a:latin typeface="Calibri" pitchFamily="34" charset="0"/>
              </a:rPr>
              <a:t> of California Berkeley</a:t>
            </a:r>
          </a:p>
        </p:txBody>
      </p:sp>
    </p:spTree>
    <p:extLst>
      <p:ext uri="{BB962C8B-B14F-4D97-AF65-F5344CB8AC3E}">
        <p14:creationId xmlns:p14="http://schemas.microsoft.com/office/powerpoint/2010/main" val="141756422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NAND-Flash</a:t>
            </a:r>
          </a:p>
        </p:txBody>
      </p:sp>
      <p:sp>
        <p:nvSpPr>
          <p:cNvPr id="3" name="Content Placeholder 2"/>
          <p:cNvSpPr>
            <a:spLocks noGrp="1"/>
          </p:cNvSpPr>
          <p:nvPr>
            <p:ph idx="1"/>
          </p:nvPr>
        </p:nvSpPr>
        <p:spPr/>
        <p:txBody>
          <a:bodyPr/>
          <a:lstStyle/>
          <a:p>
            <a:r>
              <a:rPr lang="en-IN" dirty="0"/>
              <a:t>3D NAND is a type of non-volatile flash memory in which the memory cells are stacked vertically in multiple layers</a:t>
            </a:r>
          </a:p>
          <a:p>
            <a:pPr lvl="1"/>
            <a:r>
              <a:rPr lang="en-IN" dirty="0"/>
              <a:t>Creates larger storage capacity</a:t>
            </a:r>
          </a:p>
          <a:p>
            <a:pPr lvl="1"/>
            <a:r>
              <a:rPr lang="en-IN" dirty="0"/>
              <a:t>Smaller footprint </a:t>
            </a:r>
          </a:p>
          <a:p>
            <a:pPr lvl="1"/>
            <a:r>
              <a:rPr lang="en-IN" dirty="0"/>
              <a:t>Shorter overall connections for each memory cell</a:t>
            </a:r>
          </a:p>
          <a:p>
            <a:pPr lvl="1"/>
            <a:r>
              <a:rPr lang="en-IN" dirty="0"/>
              <a:t>Lower cost per byte compared to 2D NAND</a:t>
            </a:r>
            <a:endParaRPr lang="en-US" dirty="0"/>
          </a:p>
        </p:txBody>
      </p:sp>
      <p:pic>
        <p:nvPicPr>
          <p:cNvPr id="4" name="Picture 2" descr="https://upload.wikimedia.org/wikipedia/commons/thumb/a/ae/Floating_gate_transistor-en.svg/1920px-Floating_gate_transistor-en.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04" y="4257374"/>
            <a:ext cx="3291499" cy="12325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5772607" y="3609306"/>
            <a:ext cx="3008083" cy="2194577"/>
          </a:xfrm>
          <a:prstGeom prst="rect">
            <a:avLst/>
          </a:prstGeom>
        </p:spPr>
      </p:pic>
      <p:sp>
        <p:nvSpPr>
          <p:cNvPr id="6" name="Right Arrow 5"/>
          <p:cNvSpPr/>
          <p:nvPr/>
        </p:nvSpPr>
        <p:spPr>
          <a:xfrm>
            <a:off x="4856632" y="4393613"/>
            <a:ext cx="512546" cy="960120"/>
          </a:xfrm>
          <a:prstGeom prst="rightArrow">
            <a:avLst/>
          </a:prstGeom>
          <a:solidFill>
            <a:schemeClr val="bg1">
              <a:lumMod val="8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272166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42A77-1D13-6A4A-A200-944167C11B28}"/>
              </a:ext>
            </a:extLst>
          </p:cNvPr>
          <p:cNvSpPr>
            <a:spLocks noGrp="1"/>
          </p:cNvSpPr>
          <p:nvPr>
            <p:ph type="title"/>
          </p:nvPr>
        </p:nvSpPr>
        <p:spPr/>
        <p:txBody>
          <a:bodyPr/>
          <a:lstStyle/>
          <a:p>
            <a:r>
              <a:rPr lang="en-US" dirty="0"/>
              <a:t>SSD Storage Hierarchy</a:t>
            </a:r>
          </a:p>
        </p:txBody>
      </p:sp>
      <p:pic>
        <p:nvPicPr>
          <p:cNvPr id="4" name="Picture 3">
            <a:extLst>
              <a:ext uri="{FF2B5EF4-FFF2-40B4-BE49-F238E27FC236}">
                <a16:creationId xmlns:a16="http://schemas.microsoft.com/office/drawing/2014/main" id="{D28EAE7A-9A4C-DB4E-9831-8DA529D3A2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052736"/>
            <a:ext cx="7148140" cy="4414190"/>
          </a:xfrm>
          <a:prstGeom prst="rect">
            <a:avLst/>
          </a:prstGeom>
        </p:spPr>
      </p:pic>
    </p:spTree>
    <p:extLst>
      <p:ext uri="{BB962C8B-B14F-4D97-AF65-F5344CB8AC3E}">
        <p14:creationId xmlns:p14="http://schemas.microsoft.com/office/powerpoint/2010/main" val="34248908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A935A-0658-9D4D-BC32-101F1BB11536}"/>
              </a:ext>
            </a:extLst>
          </p:cNvPr>
          <p:cNvSpPr>
            <a:spLocks noGrp="1"/>
          </p:cNvSpPr>
          <p:nvPr>
            <p:ph type="title"/>
          </p:nvPr>
        </p:nvSpPr>
        <p:spPr/>
        <p:txBody>
          <a:bodyPr/>
          <a:lstStyle/>
          <a:p>
            <a:r>
              <a:rPr lang="en-IN" dirty="0"/>
              <a:t>NAND Flash Die Layout</a:t>
            </a:r>
            <a:endParaRPr lang="en-US" dirty="0"/>
          </a:p>
        </p:txBody>
      </p:sp>
      <p:pic>
        <p:nvPicPr>
          <p:cNvPr id="3" name="Picture 2">
            <a:extLst>
              <a:ext uri="{FF2B5EF4-FFF2-40B4-BE49-F238E27FC236}">
                <a16:creationId xmlns:a16="http://schemas.microsoft.com/office/drawing/2014/main" id="{3426A04E-FCA7-F641-B086-06901641A1A7}"/>
              </a:ext>
            </a:extLst>
          </p:cNvPr>
          <p:cNvPicPr>
            <a:picLocks noChangeAspect="1"/>
          </p:cNvPicPr>
          <p:nvPr/>
        </p:nvPicPr>
        <p:blipFill>
          <a:blip r:embed="rId2"/>
          <a:stretch>
            <a:fillRect/>
          </a:stretch>
        </p:blipFill>
        <p:spPr>
          <a:xfrm>
            <a:off x="1331640" y="1484784"/>
            <a:ext cx="5904656" cy="4326894"/>
          </a:xfrm>
          <a:prstGeom prst="rect">
            <a:avLst/>
          </a:prstGeom>
        </p:spPr>
      </p:pic>
      <p:sp>
        <p:nvSpPr>
          <p:cNvPr id="4" name="Rectangle 3">
            <a:extLst>
              <a:ext uri="{FF2B5EF4-FFF2-40B4-BE49-F238E27FC236}">
                <a16:creationId xmlns:a16="http://schemas.microsoft.com/office/drawing/2014/main" id="{8F70EAFF-6882-6B43-9B72-EBA4F18D04CD}"/>
              </a:ext>
            </a:extLst>
          </p:cNvPr>
          <p:cNvSpPr/>
          <p:nvPr/>
        </p:nvSpPr>
        <p:spPr>
          <a:xfrm>
            <a:off x="323528" y="6219211"/>
            <a:ext cx="3129959" cy="369332"/>
          </a:xfrm>
          <a:prstGeom prst="rect">
            <a:avLst/>
          </a:prstGeom>
        </p:spPr>
        <p:txBody>
          <a:bodyPr wrap="none">
            <a:spAutoFit/>
          </a:bodyPr>
          <a:lstStyle/>
          <a:p>
            <a:r>
              <a:rPr lang="en-IN" dirty="0">
                <a:latin typeface="Calibri" panose="020F0502020204030204" pitchFamily="34" charset="0"/>
                <a:cs typeface="Calibri" panose="020F0502020204030204" pitchFamily="34" charset="0"/>
              </a:rPr>
              <a:t>(image courtesy of </a:t>
            </a:r>
            <a:r>
              <a:rPr lang="en-IN" dirty="0" err="1">
                <a:latin typeface="Calibri" panose="020F0502020204030204" pitchFamily="34" charset="0"/>
                <a:cs typeface="Calibri" panose="020F0502020204030204" pitchFamily="34" charset="0"/>
              </a:rPr>
              <a:t>AnandTech</a:t>
            </a:r>
            <a:r>
              <a:rPr lang="en-IN"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7598075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61451-4EFE-814B-874E-22ECA7362FD4}"/>
              </a:ext>
            </a:extLst>
          </p:cNvPr>
          <p:cNvSpPr>
            <a:spLocks noGrp="1"/>
          </p:cNvSpPr>
          <p:nvPr>
            <p:ph type="title"/>
          </p:nvPr>
        </p:nvSpPr>
        <p:spPr/>
        <p:txBody>
          <a:bodyPr/>
          <a:lstStyle/>
          <a:p>
            <a:r>
              <a:rPr lang="en-US" dirty="0"/>
              <a:t>Die, Planes, Blocks, Pages</a:t>
            </a:r>
          </a:p>
        </p:txBody>
      </p:sp>
      <p:sp>
        <p:nvSpPr>
          <p:cNvPr id="3" name="Content Placeholder 2">
            <a:extLst>
              <a:ext uri="{FF2B5EF4-FFF2-40B4-BE49-F238E27FC236}">
                <a16:creationId xmlns:a16="http://schemas.microsoft.com/office/drawing/2014/main" id="{7FA7F509-D653-D849-9495-5F7C69A111E1}"/>
              </a:ext>
            </a:extLst>
          </p:cNvPr>
          <p:cNvSpPr>
            <a:spLocks noGrp="1"/>
          </p:cNvSpPr>
          <p:nvPr>
            <p:ph idx="1"/>
          </p:nvPr>
        </p:nvSpPr>
        <p:spPr/>
        <p:txBody>
          <a:bodyPr/>
          <a:lstStyle/>
          <a:p>
            <a:r>
              <a:rPr lang="en-IN" dirty="0"/>
              <a:t>Each package (chip) contains one or more </a:t>
            </a:r>
            <a:r>
              <a:rPr lang="en-IN" b="1" dirty="0">
                <a:solidFill>
                  <a:srgbClr val="0070C0"/>
                </a:solidFill>
              </a:rPr>
              <a:t>dies</a:t>
            </a:r>
            <a:r>
              <a:rPr lang="en-IN" dirty="0"/>
              <a:t> (for example one, two, or four)</a:t>
            </a:r>
          </a:p>
          <a:p>
            <a:pPr lvl="1"/>
            <a:r>
              <a:rPr lang="en-IN" dirty="0"/>
              <a:t>The die is the smallest unit that can independently execute commands or report status</a:t>
            </a:r>
          </a:p>
          <a:p>
            <a:r>
              <a:rPr lang="en-IN" dirty="0"/>
              <a:t>Each die contains one or more </a:t>
            </a:r>
            <a:r>
              <a:rPr lang="en-IN" b="1" dirty="0">
                <a:solidFill>
                  <a:srgbClr val="0070C0"/>
                </a:solidFill>
              </a:rPr>
              <a:t>planes</a:t>
            </a:r>
            <a:r>
              <a:rPr lang="en-IN" dirty="0"/>
              <a:t> (usually one or two)</a:t>
            </a:r>
          </a:p>
          <a:p>
            <a:pPr lvl="1"/>
            <a:r>
              <a:rPr lang="en-IN" dirty="0"/>
              <a:t>Identical, concurrent operations can take place on each plane, although with some restrictions</a:t>
            </a:r>
          </a:p>
          <a:p>
            <a:r>
              <a:rPr lang="en-IN" dirty="0"/>
              <a:t>Each plane contains a number of </a:t>
            </a:r>
            <a:r>
              <a:rPr lang="en-IN" b="1" dirty="0">
                <a:solidFill>
                  <a:srgbClr val="0070C0"/>
                </a:solidFill>
              </a:rPr>
              <a:t>blocks</a:t>
            </a:r>
          </a:p>
          <a:p>
            <a:pPr lvl="1"/>
            <a:r>
              <a:rPr lang="en-IN" dirty="0"/>
              <a:t>Block is the smallest unit that can be erased</a:t>
            </a:r>
          </a:p>
          <a:p>
            <a:r>
              <a:rPr lang="en-IN" dirty="0"/>
              <a:t>Each block contains a number of </a:t>
            </a:r>
            <a:r>
              <a:rPr lang="en-IN" b="1" dirty="0">
                <a:solidFill>
                  <a:srgbClr val="0070C0"/>
                </a:solidFill>
              </a:rPr>
              <a:t>pages</a:t>
            </a:r>
          </a:p>
          <a:p>
            <a:pPr lvl="1"/>
            <a:r>
              <a:rPr lang="en-IN" dirty="0"/>
              <a:t>Page is the smallest unit that can be programmed (i.e. written to)</a:t>
            </a:r>
            <a:endParaRPr lang="en-US" dirty="0">
              <a:solidFill>
                <a:srgbClr val="0070C0"/>
              </a:solidFill>
            </a:endParaRPr>
          </a:p>
        </p:txBody>
      </p:sp>
    </p:spTree>
    <p:extLst>
      <p:ext uri="{BB962C8B-B14F-4D97-AF65-F5344CB8AC3E}">
        <p14:creationId xmlns:p14="http://schemas.microsoft.com/office/powerpoint/2010/main" val="26056498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61451-4EFE-814B-874E-22ECA7362FD4}"/>
              </a:ext>
            </a:extLst>
          </p:cNvPr>
          <p:cNvSpPr>
            <a:spLocks noGrp="1"/>
          </p:cNvSpPr>
          <p:nvPr>
            <p:ph type="title"/>
          </p:nvPr>
        </p:nvSpPr>
        <p:spPr/>
        <p:txBody>
          <a:bodyPr/>
          <a:lstStyle/>
          <a:p>
            <a:r>
              <a:rPr lang="en-US" dirty="0"/>
              <a:t>Die, Planes, Blocks, Pages</a:t>
            </a:r>
          </a:p>
        </p:txBody>
      </p:sp>
      <p:sp>
        <p:nvSpPr>
          <p:cNvPr id="3" name="Content Placeholder 2">
            <a:extLst>
              <a:ext uri="{FF2B5EF4-FFF2-40B4-BE49-F238E27FC236}">
                <a16:creationId xmlns:a16="http://schemas.microsoft.com/office/drawing/2014/main" id="{7FA7F509-D653-D849-9495-5F7C69A111E1}"/>
              </a:ext>
            </a:extLst>
          </p:cNvPr>
          <p:cNvSpPr>
            <a:spLocks noGrp="1"/>
          </p:cNvSpPr>
          <p:nvPr>
            <p:ph idx="1"/>
          </p:nvPr>
        </p:nvSpPr>
        <p:spPr/>
        <p:txBody>
          <a:bodyPr/>
          <a:lstStyle/>
          <a:p>
            <a:r>
              <a:rPr lang="en-IN" dirty="0"/>
              <a:t>Write take place on a page</a:t>
            </a:r>
          </a:p>
          <a:p>
            <a:pPr lvl="1"/>
            <a:r>
              <a:rPr lang="en-IN" dirty="0"/>
              <a:t>typically  8-16KB in size</a:t>
            </a:r>
          </a:p>
          <a:p>
            <a:r>
              <a:rPr lang="en-IN" dirty="0"/>
              <a:t>Erase operations take place to a block</a:t>
            </a:r>
          </a:p>
          <a:p>
            <a:pPr lvl="1"/>
            <a:r>
              <a:rPr lang="en-IN" dirty="0"/>
              <a:t>4-8MB in size</a:t>
            </a:r>
          </a:p>
          <a:p>
            <a:r>
              <a:rPr lang="en-IN" dirty="0"/>
              <a:t>A block needs to be erased before it can be programmed again</a:t>
            </a:r>
          </a:p>
          <a:p>
            <a:endParaRPr lang="en-US" dirty="0">
              <a:solidFill>
                <a:srgbClr val="0070C0"/>
              </a:solidFill>
            </a:endParaRPr>
          </a:p>
        </p:txBody>
      </p:sp>
      <p:pic>
        <p:nvPicPr>
          <p:cNvPr id="4" name="Picture 3">
            <a:extLst>
              <a:ext uri="{FF2B5EF4-FFF2-40B4-BE49-F238E27FC236}">
                <a16:creationId xmlns:a16="http://schemas.microsoft.com/office/drawing/2014/main" id="{197421D0-CCF5-1F45-B1F3-DD52E620B723}"/>
              </a:ext>
            </a:extLst>
          </p:cNvPr>
          <p:cNvPicPr>
            <a:picLocks noChangeAspect="1"/>
          </p:cNvPicPr>
          <p:nvPr/>
        </p:nvPicPr>
        <p:blipFill>
          <a:blip r:embed="rId2"/>
          <a:stretch>
            <a:fillRect/>
          </a:stretch>
        </p:blipFill>
        <p:spPr>
          <a:xfrm>
            <a:off x="2555776" y="3717032"/>
            <a:ext cx="4385791" cy="2129436"/>
          </a:xfrm>
          <a:prstGeom prst="rect">
            <a:avLst/>
          </a:prstGeom>
        </p:spPr>
      </p:pic>
    </p:spTree>
    <p:extLst>
      <p:ext uri="{BB962C8B-B14F-4D97-AF65-F5344CB8AC3E}">
        <p14:creationId xmlns:p14="http://schemas.microsoft.com/office/powerpoint/2010/main" val="415001440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8897F5-BC99-0D41-99F7-7CB7E90D068F}"/>
              </a:ext>
            </a:extLst>
          </p:cNvPr>
          <p:cNvSpPr>
            <a:spLocks noGrp="1"/>
          </p:cNvSpPr>
          <p:nvPr>
            <p:ph type="title"/>
          </p:nvPr>
        </p:nvSpPr>
        <p:spPr/>
        <p:txBody>
          <a:bodyPr/>
          <a:lstStyle/>
          <a:p>
            <a:r>
              <a:rPr lang="en-US" dirty="0"/>
              <a:t>References</a:t>
            </a:r>
          </a:p>
        </p:txBody>
      </p:sp>
      <p:sp>
        <p:nvSpPr>
          <p:cNvPr id="5" name="Content Placeholder 4">
            <a:extLst>
              <a:ext uri="{FF2B5EF4-FFF2-40B4-BE49-F238E27FC236}">
                <a16:creationId xmlns:a16="http://schemas.microsoft.com/office/drawing/2014/main" id="{56775847-D486-B743-974C-C18428A4784A}"/>
              </a:ext>
            </a:extLst>
          </p:cNvPr>
          <p:cNvSpPr>
            <a:spLocks noGrp="1"/>
          </p:cNvSpPr>
          <p:nvPr>
            <p:ph idx="1"/>
          </p:nvPr>
        </p:nvSpPr>
        <p:spPr/>
        <p:txBody>
          <a:bodyPr/>
          <a:lstStyle/>
          <a:p>
            <a:r>
              <a:rPr lang="en-US" dirty="0"/>
              <a:t>CS162, Operating Systems and Systems Programming, University of California, Berkeley</a:t>
            </a:r>
          </a:p>
          <a:p>
            <a:r>
              <a:rPr lang="en-US" dirty="0"/>
              <a:t>Various sources on the Internet</a:t>
            </a:r>
          </a:p>
          <a:p>
            <a:endParaRPr lang="en-US" dirty="0"/>
          </a:p>
        </p:txBody>
      </p:sp>
    </p:spTree>
    <p:extLst>
      <p:ext uri="{BB962C8B-B14F-4D97-AF65-F5344CB8AC3E}">
        <p14:creationId xmlns:p14="http://schemas.microsoft.com/office/powerpoint/2010/main" val="83959002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2FDE-D6C3-1847-9473-386E7AB6ABE7}"/>
              </a:ext>
            </a:extLst>
          </p:cNvPr>
          <p:cNvSpPr>
            <a:spLocks noGrp="1"/>
          </p:cNvSpPr>
          <p:nvPr>
            <p:ph type="title"/>
          </p:nvPr>
        </p:nvSpPr>
        <p:spPr/>
        <p:txBody>
          <a:bodyPr/>
          <a:lstStyle/>
          <a:p>
            <a:r>
              <a:rPr lang="en-US" dirty="0"/>
              <a:t>Interesting way of working!</a:t>
            </a:r>
          </a:p>
        </p:txBody>
      </p:sp>
      <p:sp>
        <p:nvSpPr>
          <p:cNvPr id="3" name="Content Placeholder 2">
            <a:extLst>
              <a:ext uri="{FF2B5EF4-FFF2-40B4-BE49-F238E27FC236}">
                <a16:creationId xmlns:a16="http://schemas.microsoft.com/office/drawing/2014/main" id="{855056D5-3B88-B547-95E6-750C999D2D86}"/>
              </a:ext>
            </a:extLst>
          </p:cNvPr>
          <p:cNvSpPr>
            <a:spLocks noGrp="1"/>
          </p:cNvSpPr>
          <p:nvPr>
            <p:ph idx="1"/>
          </p:nvPr>
        </p:nvSpPr>
        <p:spPr/>
        <p:txBody>
          <a:bodyPr/>
          <a:lstStyle/>
          <a:p>
            <a:r>
              <a:rPr lang="en-IN" dirty="0"/>
              <a:t>There is no update operation for flash</a:t>
            </a:r>
          </a:p>
          <a:p>
            <a:r>
              <a:rPr lang="en-IN" dirty="0"/>
              <a:t>No undo or rewind mechanism for changing what is currently in place</a:t>
            </a:r>
          </a:p>
          <a:p>
            <a:r>
              <a:rPr lang="en-IN" dirty="0">
                <a:solidFill>
                  <a:srgbClr val="0070C0"/>
                </a:solidFill>
              </a:rPr>
              <a:t>Just the </a:t>
            </a:r>
            <a:r>
              <a:rPr lang="en-IN" b="1" dirty="0">
                <a:solidFill>
                  <a:srgbClr val="0070C0"/>
                </a:solidFill>
              </a:rPr>
              <a:t>erase</a:t>
            </a:r>
            <a:r>
              <a:rPr lang="en-IN" dirty="0">
                <a:solidFill>
                  <a:srgbClr val="0070C0"/>
                </a:solidFill>
              </a:rPr>
              <a:t> operation</a:t>
            </a:r>
          </a:p>
          <a:p>
            <a:endParaRPr lang="en-IN" dirty="0">
              <a:solidFill>
                <a:srgbClr val="0070C0"/>
              </a:solidFill>
            </a:endParaRPr>
          </a:p>
          <a:p>
            <a:r>
              <a:rPr lang="en-IN" dirty="0"/>
              <a:t>An erase operation on a flash chip clears the data from all pages in the block</a:t>
            </a:r>
          </a:p>
          <a:p>
            <a:r>
              <a:rPr lang="en-IN" dirty="0"/>
              <a:t>If some of the other pages contain active data (stuff you want to keep) </a:t>
            </a:r>
          </a:p>
          <a:p>
            <a:pPr lvl="1"/>
            <a:r>
              <a:rPr lang="en-IN" dirty="0"/>
              <a:t>Either have to copy it elsewhere first</a:t>
            </a:r>
          </a:p>
          <a:p>
            <a:pPr lvl="1"/>
            <a:r>
              <a:rPr lang="en-IN" dirty="0"/>
              <a:t>Or don’t do erase </a:t>
            </a:r>
            <a:endParaRPr lang="en-US" dirty="0"/>
          </a:p>
        </p:txBody>
      </p:sp>
    </p:spTree>
    <p:extLst>
      <p:ext uri="{BB962C8B-B14F-4D97-AF65-F5344CB8AC3E}">
        <p14:creationId xmlns:p14="http://schemas.microsoft.com/office/powerpoint/2010/main" val="37425174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C34A6-8C52-45C4-8AF0-CFB46F350260}"/>
              </a:ext>
            </a:extLst>
          </p:cNvPr>
          <p:cNvSpPr>
            <a:spLocks noGrp="1"/>
          </p:cNvSpPr>
          <p:nvPr>
            <p:ph type="title"/>
          </p:nvPr>
        </p:nvSpPr>
        <p:spPr/>
        <p:txBody>
          <a:bodyPr/>
          <a:lstStyle/>
          <a:p>
            <a:r>
              <a:rPr lang="en-US" dirty="0"/>
              <a:t>Of banks, blocks, cells</a:t>
            </a:r>
          </a:p>
        </p:txBody>
      </p:sp>
      <p:sp>
        <p:nvSpPr>
          <p:cNvPr id="4" name="Rectangle: Rounded Corners 3">
            <a:extLst>
              <a:ext uri="{FF2B5EF4-FFF2-40B4-BE49-F238E27FC236}">
                <a16:creationId xmlns:a16="http://schemas.microsoft.com/office/drawing/2014/main" id="{F2B8A353-6C81-418D-B3D1-AF8295E44728}"/>
              </a:ext>
            </a:extLst>
          </p:cNvPr>
          <p:cNvSpPr/>
          <p:nvPr/>
        </p:nvSpPr>
        <p:spPr bwMode="auto">
          <a:xfrm>
            <a:off x="514351" y="2428875"/>
            <a:ext cx="4574078" cy="2000250"/>
          </a:xfrm>
          <a:prstGeom prst="round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r>
              <a:rPr lang="en-US" sz="1350" dirty="0">
                <a:latin typeface="Gill Sans Light"/>
              </a:rPr>
              <a:t>Bank</a:t>
            </a:r>
          </a:p>
        </p:txBody>
      </p:sp>
      <p:sp>
        <p:nvSpPr>
          <p:cNvPr id="5" name="Rectangle: Rounded Corners 4">
            <a:extLst>
              <a:ext uri="{FF2B5EF4-FFF2-40B4-BE49-F238E27FC236}">
                <a16:creationId xmlns:a16="http://schemas.microsoft.com/office/drawing/2014/main" id="{217B714F-177A-43B7-B6D8-EE9B7D3EE3DF}"/>
              </a:ext>
            </a:extLst>
          </p:cNvPr>
          <p:cNvSpPr/>
          <p:nvPr/>
        </p:nvSpPr>
        <p:spPr bwMode="auto">
          <a:xfrm>
            <a:off x="512272" y="2943225"/>
            <a:ext cx="2288078" cy="1485900"/>
          </a:xfrm>
          <a:prstGeom prst="round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r>
              <a:rPr lang="en-US" sz="1350" dirty="0">
                <a:latin typeface="Gill Sans Light"/>
              </a:rPr>
              <a:t>Block</a:t>
            </a:r>
          </a:p>
        </p:txBody>
      </p:sp>
      <p:sp>
        <p:nvSpPr>
          <p:cNvPr id="6" name="Rectangle: Rounded Corners 5">
            <a:extLst>
              <a:ext uri="{FF2B5EF4-FFF2-40B4-BE49-F238E27FC236}">
                <a16:creationId xmlns:a16="http://schemas.microsoft.com/office/drawing/2014/main" id="{302233DF-4D94-42AE-8627-E6318494C963}"/>
              </a:ext>
            </a:extLst>
          </p:cNvPr>
          <p:cNvSpPr/>
          <p:nvPr/>
        </p:nvSpPr>
        <p:spPr bwMode="auto">
          <a:xfrm>
            <a:off x="2800351" y="2943225"/>
            <a:ext cx="2288078" cy="1485900"/>
          </a:xfrm>
          <a:prstGeom prst="round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r>
              <a:rPr lang="en-US" sz="1350" dirty="0">
                <a:latin typeface="Gill Sans Light"/>
              </a:rPr>
              <a:t>Block</a:t>
            </a:r>
          </a:p>
        </p:txBody>
      </p:sp>
      <p:sp>
        <p:nvSpPr>
          <p:cNvPr id="7" name="Rectangle: Rounded Corners 6">
            <a:extLst>
              <a:ext uri="{FF2B5EF4-FFF2-40B4-BE49-F238E27FC236}">
                <a16:creationId xmlns:a16="http://schemas.microsoft.com/office/drawing/2014/main" id="{A22366B6-42A0-4429-824F-0149B522D39D}"/>
              </a:ext>
            </a:extLst>
          </p:cNvPr>
          <p:cNvSpPr/>
          <p:nvPr/>
        </p:nvSpPr>
        <p:spPr bwMode="auto">
          <a:xfrm>
            <a:off x="512272" y="3457575"/>
            <a:ext cx="1145078" cy="971550"/>
          </a:xfrm>
          <a:prstGeom prst="round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r>
              <a:rPr lang="en-US" sz="1350" dirty="0">
                <a:latin typeface="Gill Sans Light"/>
              </a:rPr>
              <a:t>Page</a:t>
            </a:r>
          </a:p>
        </p:txBody>
      </p:sp>
      <p:sp>
        <p:nvSpPr>
          <p:cNvPr id="8" name="Rectangle: Rounded Corners 7">
            <a:extLst>
              <a:ext uri="{FF2B5EF4-FFF2-40B4-BE49-F238E27FC236}">
                <a16:creationId xmlns:a16="http://schemas.microsoft.com/office/drawing/2014/main" id="{A5B17CBD-EB08-4423-8620-1D1C6E637BFC}"/>
              </a:ext>
            </a:extLst>
          </p:cNvPr>
          <p:cNvSpPr/>
          <p:nvPr/>
        </p:nvSpPr>
        <p:spPr bwMode="auto">
          <a:xfrm>
            <a:off x="1654233" y="3457575"/>
            <a:ext cx="1145078" cy="971550"/>
          </a:xfrm>
          <a:prstGeom prst="round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r>
              <a:rPr lang="en-US" sz="1350" dirty="0">
                <a:latin typeface="Gill Sans Light"/>
              </a:rPr>
              <a:t>Page</a:t>
            </a:r>
          </a:p>
        </p:txBody>
      </p:sp>
      <p:sp>
        <p:nvSpPr>
          <p:cNvPr id="9" name="Rectangle: Rounded Corners 8">
            <a:extLst>
              <a:ext uri="{FF2B5EF4-FFF2-40B4-BE49-F238E27FC236}">
                <a16:creationId xmlns:a16="http://schemas.microsoft.com/office/drawing/2014/main" id="{C25D78B1-1AD2-4FB9-BF36-3F5A229E266D}"/>
              </a:ext>
            </a:extLst>
          </p:cNvPr>
          <p:cNvSpPr/>
          <p:nvPr/>
        </p:nvSpPr>
        <p:spPr bwMode="auto">
          <a:xfrm>
            <a:off x="2803469" y="3457575"/>
            <a:ext cx="1145078" cy="971550"/>
          </a:xfrm>
          <a:prstGeom prst="round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r>
              <a:rPr lang="en-US" sz="1350" dirty="0">
                <a:latin typeface="Gill Sans Light"/>
              </a:rPr>
              <a:t>Page</a:t>
            </a:r>
          </a:p>
        </p:txBody>
      </p:sp>
      <p:sp>
        <p:nvSpPr>
          <p:cNvPr id="10" name="Rectangle: Rounded Corners 9">
            <a:extLst>
              <a:ext uri="{FF2B5EF4-FFF2-40B4-BE49-F238E27FC236}">
                <a16:creationId xmlns:a16="http://schemas.microsoft.com/office/drawing/2014/main" id="{67D40A84-D4ED-42E2-96FE-C77201B994CF}"/>
              </a:ext>
            </a:extLst>
          </p:cNvPr>
          <p:cNvSpPr/>
          <p:nvPr/>
        </p:nvSpPr>
        <p:spPr bwMode="auto">
          <a:xfrm>
            <a:off x="3945430" y="3457575"/>
            <a:ext cx="1145078" cy="971550"/>
          </a:xfrm>
          <a:prstGeom prst="round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r>
              <a:rPr lang="en-US" sz="1350" dirty="0">
                <a:latin typeface="Gill Sans Light"/>
              </a:rPr>
              <a:t>Page</a:t>
            </a:r>
          </a:p>
        </p:txBody>
      </p:sp>
      <p:sp>
        <p:nvSpPr>
          <p:cNvPr id="11" name="Rectangle: Rounded Corners 10">
            <a:extLst>
              <a:ext uri="{FF2B5EF4-FFF2-40B4-BE49-F238E27FC236}">
                <a16:creationId xmlns:a16="http://schemas.microsoft.com/office/drawing/2014/main" id="{6BAEF282-6445-4BEB-AE6A-D47287DDA466}"/>
              </a:ext>
            </a:extLst>
          </p:cNvPr>
          <p:cNvSpPr/>
          <p:nvPr/>
        </p:nvSpPr>
        <p:spPr bwMode="auto">
          <a:xfrm>
            <a:off x="571501" y="3800475"/>
            <a:ext cx="516428" cy="285750"/>
          </a:xfrm>
          <a:prstGeom prst="round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r>
              <a:rPr lang="en-US" sz="1350" dirty="0">
                <a:latin typeface="Gill Sans Light"/>
              </a:rPr>
              <a:t>Cell</a:t>
            </a:r>
          </a:p>
        </p:txBody>
      </p:sp>
      <p:sp>
        <p:nvSpPr>
          <p:cNvPr id="12" name="Rectangle: Rounded Corners 11">
            <a:extLst>
              <a:ext uri="{FF2B5EF4-FFF2-40B4-BE49-F238E27FC236}">
                <a16:creationId xmlns:a16="http://schemas.microsoft.com/office/drawing/2014/main" id="{89D7E528-072C-41E3-BF40-03BB5054B869}"/>
              </a:ext>
            </a:extLst>
          </p:cNvPr>
          <p:cNvSpPr/>
          <p:nvPr/>
        </p:nvSpPr>
        <p:spPr bwMode="auto">
          <a:xfrm>
            <a:off x="571501" y="4086225"/>
            <a:ext cx="516428" cy="285750"/>
          </a:xfrm>
          <a:prstGeom prst="round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r>
              <a:rPr lang="en-US" sz="1350" dirty="0">
                <a:latin typeface="Gill Sans Light"/>
              </a:rPr>
              <a:t>Cell</a:t>
            </a:r>
          </a:p>
        </p:txBody>
      </p:sp>
      <p:sp>
        <p:nvSpPr>
          <p:cNvPr id="13" name="Rectangle: Rounded Corners 12">
            <a:extLst>
              <a:ext uri="{FF2B5EF4-FFF2-40B4-BE49-F238E27FC236}">
                <a16:creationId xmlns:a16="http://schemas.microsoft.com/office/drawing/2014/main" id="{704CC8B8-A9B6-4FAD-B829-B48E1C4569CE}"/>
              </a:ext>
            </a:extLst>
          </p:cNvPr>
          <p:cNvSpPr/>
          <p:nvPr/>
        </p:nvSpPr>
        <p:spPr bwMode="auto">
          <a:xfrm>
            <a:off x="1091046" y="3800475"/>
            <a:ext cx="516428" cy="285750"/>
          </a:xfrm>
          <a:prstGeom prst="round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r>
              <a:rPr lang="en-US" sz="1350" dirty="0">
                <a:latin typeface="Gill Sans Light"/>
              </a:rPr>
              <a:t>Cell</a:t>
            </a:r>
          </a:p>
        </p:txBody>
      </p:sp>
      <p:sp>
        <p:nvSpPr>
          <p:cNvPr id="14" name="Rectangle: Rounded Corners 13">
            <a:extLst>
              <a:ext uri="{FF2B5EF4-FFF2-40B4-BE49-F238E27FC236}">
                <a16:creationId xmlns:a16="http://schemas.microsoft.com/office/drawing/2014/main" id="{00BF3B8C-317C-42EA-A3F5-A4AC864AF94F}"/>
              </a:ext>
            </a:extLst>
          </p:cNvPr>
          <p:cNvSpPr/>
          <p:nvPr/>
        </p:nvSpPr>
        <p:spPr bwMode="auto">
          <a:xfrm>
            <a:off x="1091046" y="4086225"/>
            <a:ext cx="516428" cy="285750"/>
          </a:xfrm>
          <a:prstGeom prst="round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r>
              <a:rPr lang="en-US" sz="1350" dirty="0">
                <a:latin typeface="Gill Sans Light"/>
              </a:rPr>
              <a:t>Cell</a:t>
            </a:r>
          </a:p>
        </p:txBody>
      </p:sp>
      <p:sp>
        <p:nvSpPr>
          <p:cNvPr id="15" name="Rectangle: Rounded Corners 14">
            <a:extLst>
              <a:ext uri="{FF2B5EF4-FFF2-40B4-BE49-F238E27FC236}">
                <a16:creationId xmlns:a16="http://schemas.microsoft.com/office/drawing/2014/main" id="{FE781734-718A-4B96-B729-116E1ED77FAD}"/>
              </a:ext>
            </a:extLst>
          </p:cNvPr>
          <p:cNvSpPr/>
          <p:nvPr/>
        </p:nvSpPr>
        <p:spPr bwMode="auto">
          <a:xfrm>
            <a:off x="1712420" y="3812944"/>
            <a:ext cx="516428" cy="285750"/>
          </a:xfrm>
          <a:prstGeom prst="round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r>
              <a:rPr lang="en-US" sz="1350" dirty="0">
                <a:latin typeface="Gill Sans Light"/>
              </a:rPr>
              <a:t>Cell</a:t>
            </a:r>
          </a:p>
        </p:txBody>
      </p:sp>
      <p:sp>
        <p:nvSpPr>
          <p:cNvPr id="16" name="Rectangle: Rounded Corners 15">
            <a:extLst>
              <a:ext uri="{FF2B5EF4-FFF2-40B4-BE49-F238E27FC236}">
                <a16:creationId xmlns:a16="http://schemas.microsoft.com/office/drawing/2014/main" id="{5FEB5CBE-BC1A-45FD-9EC7-25E891D8D2EB}"/>
              </a:ext>
            </a:extLst>
          </p:cNvPr>
          <p:cNvSpPr/>
          <p:nvPr/>
        </p:nvSpPr>
        <p:spPr bwMode="auto">
          <a:xfrm>
            <a:off x="1712420" y="4098694"/>
            <a:ext cx="516428" cy="285750"/>
          </a:xfrm>
          <a:prstGeom prst="round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r>
              <a:rPr lang="en-US" sz="1350" dirty="0">
                <a:latin typeface="Gill Sans Light"/>
              </a:rPr>
              <a:t>Cell</a:t>
            </a:r>
          </a:p>
        </p:txBody>
      </p:sp>
      <p:sp>
        <p:nvSpPr>
          <p:cNvPr id="17" name="Rectangle: Rounded Corners 16">
            <a:extLst>
              <a:ext uri="{FF2B5EF4-FFF2-40B4-BE49-F238E27FC236}">
                <a16:creationId xmlns:a16="http://schemas.microsoft.com/office/drawing/2014/main" id="{33BE0AD2-2F15-470A-9DCF-4E1AEDBA5FAF}"/>
              </a:ext>
            </a:extLst>
          </p:cNvPr>
          <p:cNvSpPr/>
          <p:nvPr/>
        </p:nvSpPr>
        <p:spPr bwMode="auto">
          <a:xfrm>
            <a:off x="2231965" y="3812944"/>
            <a:ext cx="516428" cy="285750"/>
          </a:xfrm>
          <a:prstGeom prst="round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r>
              <a:rPr lang="en-US" sz="1350" dirty="0">
                <a:latin typeface="Gill Sans Light"/>
              </a:rPr>
              <a:t>Cell</a:t>
            </a:r>
          </a:p>
        </p:txBody>
      </p:sp>
      <p:sp>
        <p:nvSpPr>
          <p:cNvPr id="18" name="Rectangle: Rounded Corners 17">
            <a:extLst>
              <a:ext uri="{FF2B5EF4-FFF2-40B4-BE49-F238E27FC236}">
                <a16:creationId xmlns:a16="http://schemas.microsoft.com/office/drawing/2014/main" id="{2BA907EF-D238-4C70-A68D-485CDECECE83}"/>
              </a:ext>
            </a:extLst>
          </p:cNvPr>
          <p:cNvSpPr/>
          <p:nvPr/>
        </p:nvSpPr>
        <p:spPr bwMode="auto">
          <a:xfrm>
            <a:off x="2231965" y="4098694"/>
            <a:ext cx="516428" cy="285750"/>
          </a:xfrm>
          <a:prstGeom prst="round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r>
              <a:rPr lang="en-US" sz="1350" dirty="0">
                <a:latin typeface="Gill Sans Light"/>
              </a:rPr>
              <a:t>Cell</a:t>
            </a:r>
          </a:p>
        </p:txBody>
      </p:sp>
      <p:sp>
        <p:nvSpPr>
          <p:cNvPr id="19" name="Rectangle: Rounded Corners 18">
            <a:extLst>
              <a:ext uri="{FF2B5EF4-FFF2-40B4-BE49-F238E27FC236}">
                <a16:creationId xmlns:a16="http://schemas.microsoft.com/office/drawing/2014/main" id="{F8875DE0-33AF-4CAB-8708-75609824D9ED}"/>
              </a:ext>
            </a:extLst>
          </p:cNvPr>
          <p:cNvSpPr/>
          <p:nvPr/>
        </p:nvSpPr>
        <p:spPr bwMode="auto">
          <a:xfrm>
            <a:off x="2856463" y="3817100"/>
            <a:ext cx="516428" cy="285750"/>
          </a:xfrm>
          <a:prstGeom prst="round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r>
              <a:rPr lang="en-US" sz="1350" dirty="0">
                <a:latin typeface="Gill Sans Light"/>
              </a:rPr>
              <a:t>Cell</a:t>
            </a:r>
          </a:p>
        </p:txBody>
      </p:sp>
      <p:sp>
        <p:nvSpPr>
          <p:cNvPr id="20" name="Rectangle: Rounded Corners 19">
            <a:extLst>
              <a:ext uri="{FF2B5EF4-FFF2-40B4-BE49-F238E27FC236}">
                <a16:creationId xmlns:a16="http://schemas.microsoft.com/office/drawing/2014/main" id="{9623B164-A52F-4A78-A27B-6AE798B42662}"/>
              </a:ext>
            </a:extLst>
          </p:cNvPr>
          <p:cNvSpPr/>
          <p:nvPr/>
        </p:nvSpPr>
        <p:spPr bwMode="auto">
          <a:xfrm>
            <a:off x="2856463" y="4102850"/>
            <a:ext cx="516428" cy="285750"/>
          </a:xfrm>
          <a:prstGeom prst="round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r>
              <a:rPr lang="en-US" sz="1350" dirty="0">
                <a:latin typeface="Gill Sans Light"/>
              </a:rPr>
              <a:t>Cell</a:t>
            </a:r>
          </a:p>
        </p:txBody>
      </p:sp>
      <p:sp>
        <p:nvSpPr>
          <p:cNvPr id="21" name="Rectangle: Rounded Corners 20">
            <a:extLst>
              <a:ext uri="{FF2B5EF4-FFF2-40B4-BE49-F238E27FC236}">
                <a16:creationId xmlns:a16="http://schemas.microsoft.com/office/drawing/2014/main" id="{1489A8FA-7254-4008-A37F-6FFB3B9CAE5B}"/>
              </a:ext>
            </a:extLst>
          </p:cNvPr>
          <p:cNvSpPr/>
          <p:nvPr/>
        </p:nvSpPr>
        <p:spPr bwMode="auto">
          <a:xfrm>
            <a:off x="3376008" y="3817100"/>
            <a:ext cx="516428" cy="285750"/>
          </a:xfrm>
          <a:prstGeom prst="round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r>
              <a:rPr lang="en-US" sz="1350" dirty="0">
                <a:latin typeface="Gill Sans Light"/>
              </a:rPr>
              <a:t>Cell</a:t>
            </a:r>
          </a:p>
        </p:txBody>
      </p:sp>
      <p:sp>
        <p:nvSpPr>
          <p:cNvPr id="22" name="Rectangle: Rounded Corners 21">
            <a:extLst>
              <a:ext uri="{FF2B5EF4-FFF2-40B4-BE49-F238E27FC236}">
                <a16:creationId xmlns:a16="http://schemas.microsoft.com/office/drawing/2014/main" id="{CB8EA229-0402-4764-8521-7BEDAF4D5C7D}"/>
              </a:ext>
            </a:extLst>
          </p:cNvPr>
          <p:cNvSpPr/>
          <p:nvPr/>
        </p:nvSpPr>
        <p:spPr bwMode="auto">
          <a:xfrm>
            <a:off x="3376008" y="4102850"/>
            <a:ext cx="516428" cy="285750"/>
          </a:xfrm>
          <a:prstGeom prst="round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r>
              <a:rPr lang="en-US" sz="1350" dirty="0">
                <a:latin typeface="Gill Sans Light"/>
              </a:rPr>
              <a:t>Cell</a:t>
            </a:r>
          </a:p>
        </p:txBody>
      </p:sp>
      <p:sp>
        <p:nvSpPr>
          <p:cNvPr id="23" name="Rectangle: Rounded Corners 22">
            <a:extLst>
              <a:ext uri="{FF2B5EF4-FFF2-40B4-BE49-F238E27FC236}">
                <a16:creationId xmlns:a16="http://schemas.microsoft.com/office/drawing/2014/main" id="{8DC0014F-5E7F-422B-9634-63B63F6C8261}"/>
              </a:ext>
            </a:extLst>
          </p:cNvPr>
          <p:cNvSpPr/>
          <p:nvPr/>
        </p:nvSpPr>
        <p:spPr bwMode="auto">
          <a:xfrm>
            <a:off x="4001541" y="3816062"/>
            <a:ext cx="516428" cy="285750"/>
          </a:xfrm>
          <a:prstGeom prst="round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r>
              <a:rPr lang="en-US" sz="1350" dirty="0">
                <a:latin typeface="Gill Sans Light"/>
              </a:rPr>
              <a:t>Cell</a:t>
            </a:r>
          </a:p>
        </p:txBody>
      </p:sp>
      <p:sp>
        <p:nvSpPr>
          <p:cNvPr id="24" name="Rectangle: Rounded Corners 23">
            <a:extLst>
              <a:ext uri="{FF2B5EF4-FFF2-40B4-BE49-F238E27FC236}">
                <a16:creationId xmlns:a16="http://schemas.microsoft.com/office/drawing/2014/main" id="{45945AEA-FBEB-4C5B-A19A-6F5E36092121}"/>
              </a:ext>
            </a:extLst>
          </p:cNvPr>
          <p:cNvSpPr/>
          <p:nvPr/>
        </p:nvSpPr>
        <p:spPr bwMode="auto">
          <a:xfrm>
            <a:off x="4001541" y="4101812"/>
            <a:ext cx="516428" cy="285750"/>
          </a:xfrm>
          <a:prstGeom prst="round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r>
              <a:rPr lang="en-US" sz="1350" dirty="0">
                <a:latin typeface="Gill Sans Light"/>
              </a:rPr>
              <a:t>Cell</a:t>
            </a:r>
          </a:p>
        </p:txBody>
      </p:sp>
      <p:sp>
        <p:nvSpPr>
          <p:cNvPr id="25" name="Rectangle: Rounded Corners 24">
            <a:extLst>
              <a:ext uri="{FF2B5EF4-FFF2-40B4-BE49-F238E27FC236}">
                <a16:creationId xmlns:a16="http://schemas.microsoft.com/office/drawing/2014/main" id="{92A85F61-1868-493A-BC09-17166CD3855E}"/>
              </a:ext>
            </a:extLst>
          </p:cNvPr>
          <p:cNvSpPr/>
          <p:nvPr/>
        </p:nvSpPr>
        <p:spPr bwMode="auto">
          <a:xfrm>
            <a:off x="4521086" y="3816062"/>
            <a:ext cx="516428" cy="285750"/>
          </a:xfrm>
          <a:prstGeom prst="round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r>
              <a:rPr lang="en-US" sz="1350" dirty="0">
                <a:latin typeface="Gill Sans Light"/>
              </a:rPr>
              <a:t>Cell</a:t>
            </a:r>
          </a:p>
        </p:txBody>
      </p:sp>
      <p:sp>
        <p:nvSpPr>
          <p:cNvPr id="26" name="Rectangle: Rounded Corners 25">
            <a:extLst>
              <a:ext uri="{FF2B5EF4-FFF2-40B4-BE49-F238E27FC236}">
                <a16:creationId xmlns:a16="http://schemas.microsoft.com/office/drawing/2014/main" id="{AD7A11BB-EB6A-4FFA-A484-E714CA37796E}"/>
              </a:ext>
            </a:extLst>
          </p:cNvPr>
          <p:cNvSpPr/>
          <p:nvPr/>
        </p:nvSpPr>
        <p:spPr bwMode="auto">
          <a:xfrm>
            <a:off x="4521086" y="4101812"/>
            <a:ext cx="516428" cy="285750"/>
          </a:xfrm>
          <a:prstGeom prst="round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685800"/>
            <a:r>
              <a:rPr lang="en-US" sz="1350" dirty="0">
                <a:latin typeface="Gill Sans Light"/>
              </a:rPr>
              <a:t>Cell</a:t>
            </a:r>
          </a:p>
        </p:txBody>
      </p:sp>
      <p:sp>
        <p:nvSpPr>
          <p:cNvPr id="27" name="Content Placeholder 2">
            <a:extLst>
              <a:ext uri="{FF2B5EF4-FFF2-40B4-BE49-F238E27FC236}">
                <a16:creationId xmlns:a16="http://schemas.microsoft.com/office/drawing/2014/main" id="{0465D235-4482-45BA-A8F8-C59A2A6B35B5}"/>
              </a:ext>
            </a:extLst>
          </p:cNvPr>
          <p:cNvSpPr>
            <a:spLocks noGrp="1"/>
          </p:cNvSpPr>
          <p:nvPr>
            <p:ph idx="1"/>
          </p:nvPr>
        </p:nvSpPr>
        <p:spPr>
          <a:xfrm>
            <a:off x="5372100" y="2028825"/>
            <a:ext cx="3028950" cy="3829050"/>
          </a:xfrm>
        </p:spPr>
        <p:txBody>
          <a:bodyPr>
            <a:normAutofit fontScale="70000" lnSpcReduction="20000"/>
          </a:bodyPr>
          <a:lstStyle/>
          <a:p>
            <a:r>
              <a:rPr lang="en-US" dirty="0"/>
              <a:t>Flash chips organized in </a:t>
            </a:r>
            <a:r>
              <a:rPr lang="en-US" b="1" dirty="0">
                <a:solidFill>
                  <a:srgbClr val="0070C0"/>
                </a:solidFill>
              </a:rPr>
              <a:t>banks</a:t>
            </a:r>
          </a:p>
          <a:p>
            <a:pPr lvl="1"/>
            <a:r>
              <a:rPr lang="en-US" dirty="0"/>
              <a:t>Banks can be accessed in parallel</a:t>
            </a:r>
          </a:p>
          <a:p>
            <a:pPr lvl="1"/>
            <a:endParaRPr lang="en-US" dirty="0"/>
          </a:p>
          <a:p>
            <a:r>
              <a:rPr lang="en-US" b="1" dirty="0">
                <a:solidFill>
                  <a:srgbClr val="0070C0"/>
                </a:solidFill>
              </a:rPr>
              <a:t>Blocks</a:t>
            </a:r>
            <a:r>
              <a:rPr lang="en-US" dirty="0">
                <a:solidFill>
                  <a:srgbClr val="0070C0"/>
                </a:solidFill>
              </a:rPr>
              <a:t>:</a:t>
            </a:r>
            <a:r>
              <a:rPr lang="en-US" dirty="0"/>
              <a:t> 128 KB/256KB</a:t>
            </a:r>
          </a:p>
          <a:p>
            <a:pPr lvl="1"/>
            <a:r>
              <a:rPr lang="en-US" dirty="0"/>
              <a:t>(64 to 258 pages)</a:t>
            </a:r>
          </a:p>
          <a:p>
            <a:pPr lvl="1"/>
            <a:endParaRPr lang="en-US" dirty="0"/>
          </a:p>
          <a:p>
            <a:r>
              <a:rPr lang="en-US" b="1" dirty="0">
                <a:solidFill>
                  <a:srgbClr val="0070C0"/>
                </a:solidFill>
              </a:rPr>
              <a:t>Pages</a:t>
            </a:r>
            <a:r>
              <a:rPr lang="en-US" dirty="0">
                <a:solidFill>
                  <a:srgbClr val="0070C0"/>
                </a:solidFill>
              </a:rPr>
              <a:t>:</a:t>
            </a:r>
            <a:r>
              <a:rPr lang="en-US" dirty="0"/>
              <a:t> Few KB</a:t>
            </a:r>
          </a:p>
          <a:p>
            <a:endParaRPr lang="en-US" dirty="0"/>
          </a:p>
          <a:p>
            <a:r>
              <a:rPr lang="en-US" b="1" dirty="0">
                <a:solidFill>
                  <a:srgbClr val="0070C0"/>
                </a:solidFill>
              </a:rPr>
              <a:t>Cells:</a:t>
            </a:r>
            <a:r>
              <a:rPr lang="en-US" dirty="0"/>
              <a:t> 1 to 4 bits</a:t>
            </a:r>
          </a:p>
          <a:p>
            <a:endParaRPr lang="en-US" dirty="0"/>
          </a:p>
          <a:p>
            <a:r>
              <a:rPr lang="en-US" dirty="0">
                <a:solidFill>
                  <a:srgbClr val="FF0000"/>
                </a:solidFill>
              </a:rPr>
              <a:t>Distinction between blocks and pages important in operations!</a:t>
            </a:r>
          </a:p>
        </p:txBody>
      </p:sp>
      <p:sp>
        <p:nvSpPr>
          <p:cNvPr id="28" name="TextBox 27">
            <a:extLst>
              <a:ext uri="{FF2B5EF4-FFF2-40B4-BE49-F238E27FC236}">
                <a16:creationId xmlns:a16="http://schemas.microsoft.com/office/drawing/2014/main" id="{F7DCC0D9-B419-F34A-B5A5-64850783EF02}"/>
              </a:ext>
            </a:extLst>
          </p:cNvPr>
          <p:cNvSpPr txBox="1"/>
          <p:nvPr/>
        </p:nvSpPr>
        <p:spPr>
          <a:xfrm>
            <a:off x="42118" y="6622449"/>
            <a:ext cx="1914307" cy="246221"/>
          </a:xfrm>
          <a:prstGeom prst="rect">
            <a:avLst/>
          </a:prstGeom>
          <a:noFill/>
        </p:spPr>
        <p:txBody>
          <a:bodyPr wrap="none" rtlCol="0">
            <a:spAutoFit/>
          </a:bodyPr>
          <a:lstStyle/>
          <a:p>
            <a:r>
              <a:rPr lang="en-US" sz="1000" b="0" i="0" dirty="0">
                <a:latin typeface="Calibri" pitchFamily="34" charset="0"/>
              </a:rPr>
              <a:t>CS162 </a:t>
            </a:r>
            <a:r>
              <a:rPr lang="en-US" sz="1000" b="0" i="0" dirty="0" err="1">
                <a:latin typeface="Calibri" pitchFamily="34" charset="0"/>
              </a:rPr>
              <a:t>Univ</a:t>
            </a:r>
            <a:r>
              <a:rPr lang="en-US" sz="1000" b="0" i="0" dirty="0">
                <a:latin typeface="Calibri" pitchFamily="34" charset="0"/>
              </a:rPr>
              <a:t> of California Berkeley</a:t>
            </a:r>
          </a:p>
        </p:txBody>
      </p:sp>
    </p:spTree>
    <p:extLst>
      <p:ext uri="{BB962C8B-B14F-4D97-AF65-F5344CB8AC3E}">
        <p14:creationId xmlns:p14="http://schemas.microsoft.com/office/powerpoint/2010/main" val="170356401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8AE97-40C6-404A-A200-3FD7C989991F}"/>
              </a:ext>
            </a:extLst>
          </p:cNvPr>
          <p:cNvSpPr>
            <a:spLocks noGrp="1"/>
          </p:cNvSpPr>
          <p:nvPr>
            <p:ph type="title"/>
          </p:nvPr>
        </p:nvSpPr>
        <p:spPr/>
        <p:txBody>
          <a:bodyPr/>
          <a:lstStyle/>
          <a:p>
            <a:r>
              <a:rPr lang="en-US" dirty="0"/>
              <a:t>Example: NAND Flash Units</a:t>
            </a:r>
          </a:p>
        </p:txBody>
      </p:sp>
      <p:pic>
        <p:nvPicPr>
          <p:cNvPr id="5" name="Content Placeholder 4">
            <a:extLst>
              <a:ext uri="{FF2B5EF4-FFF2-40B4-BE49-F238E27FC236}">
                <a16:creationId xmlns:a16="http://schemas.microsoft.com/office/drawing/2014/main" id="{E45708C8-9C80-AD49-98DD-8546858579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568" y="1340768"/>
            <a:ext cx="7924800" cy="2451556"/>
          </a:xfrm>
        </p:spPr>
      </p:pic>
    </p:spTree>
    <p:extLst>
      <p:ext uri="{BB962C8B-B14F-4D97-AF65-F5344CB8AC3E}">
        <p14:creationId xmlns:p14="http://schemas.microsoft.com/office/powerpoint/2010/main" val="316372915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6A8AE-925D-794A-B0B6-A8F43E93C36F}"/>
              </a:ext>
            </a:extLst>
          </p:cNvPr>
          <p:cNvSpPr>
            <a:spLocks noGrp="1"/>
          </p:cNvSpPr>
          <p:nvPr>
            <p:ph type="title"/>
          </p:nvPr>
        </p:nvSpPr>
        <p:spPr/>
        <p:txBody>
          <a:bodyPr/>
          <a:lstStyle/>
          <a:p>
            <a:r>
              <a:rPr lang="en-US" dirty="0"/>
              <a:t>SSD Operations</a:t>
            </a:r>
          </a:p>
        </p:txBody>
      </p:sp>
      <p:sp>
        <p:nvSpPr>
          <p:cNvPr id="4" name="Content Placeholder 3">
            <a:extLst>
              <a:ext uri="{FF2B5EF4-FFF2-40B4-BE49-F238E27FC236}">
                <a16:creationId xmlns:a16="http://schemas.microsoft.com/office/drawing/2014/main" id="{2CBBEC14-8AA2-FE47-864C-BF1940B55732}"/>
              </a:ext>
            </a:extLst>
          </p:cNvPr>
          <p:cNvSpPr>
            <a:spLocks noGrp="1"/>
          </p:cNvSpPr>
          <p:nvPr>
            <p:ph idx="1"/>
          </p:nvPr>
        </p:nvSpPr>
        <p:spPr/>
        <p:txBody>
          <a:bodyPr/>
          <a:lstStyle/>
          <a:p>
            <a:r>
              <a:rPr lang="en-US" dirty="0"/>
              <a:t>Erase </a:t>
            </a:r>
          </a:p>
          <a:p>
            <a:pPr lvl="1"/>
            <a:r>
              <a:rPr lang="en-US" dirty="0"/>
              <a:t>Before a block can be written it is erased</a:t>
            </a:r>
          </a:p>
          <a:p>
            <a:pPr lvl="2"/>
            <a:r>
              <a:rPr lang="en-US" dirty="0"/>
              <a:t>Set to logical 1</a:t>
            </a:r>
          </a:p>
          <a:p>
            <a:pPr lvl="3"/>
            <a:r>
              <a:rPr lang="en-US" dirty="0"/>
              <a:t>Under the hood: erase sets all bits to 1, write can only change some to 0</a:t>
            </a:r>
          </a:p>
          <a:p>
            <a:pPr lvl="2"/>
            <a:r>
              <a:rPr lang="en-US" dirty="0"/>
              <a:t>Operation takes several milliseconds – high latency</a:t>
            </a:r>
          </a:p>
          <a:p>
            <a:r>
              <a:rPr lang="en-US" dirty="0"/>
              <a:t>Write a page </a:t>
            </a:r>
          </a:p>
          <a:p>
            <a:pPr lvl="1"/>
            <a:r>
              <a:rPr lang="en-US" dirty="0"/>
              <a:t>Tens of microseconds to hundreds of microseconds</a:t>
            </a:r>
          </a:p>
          <a:p>
            <a:r>
              <a:rPr lang="en-US" dirty="0"/>
              <a:t>Reading a page</a:t>
            </a:r>
          </a:p>
          <a:p>
            <a:pPr lvl="1"/>
            <a:r>
              <a:rPr lang="en-US" dirty="0"/>
              <a:t>Read takes 10s of micro seconds</a:t>
            </a:r>
          </a:p>
          <a:p>
            <a:pPr lvl="1"/>
            <a:endParaRPr lang="en-US" dirty="0"/>
          </a:p>
          <a:p>
            <a:pPr marL="914400" lvl="2" indent="0">
              <a:buNone/>
            </a:pPr>
            <a:endParaRPr lang="en-US" dirty="0"/>
          </a:p>
        </p:txBody>
      </p:sp>
    </p:spTree>
    <p:extLst>
      <p:ext uri="{BB962C8B-B14F-4D97-AF65-F5344CB8AC3E}">
        <p14:creationId xmlns:p14="http://schemas.microsoft.com/office/powerpoint/2010/main" val="227887705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17C3F-0488-744A-87E4-9DB6AFF87863}"/>
              </a:ext>
            </a:extLst>
          </p:cNvPr>
          <p:cNvSpPr>
            <a:spLocks noGrp="1"/>
          </p:cNvSpPr>
          <p:nvPr>
            <p:ph type="title"/>
          </p:nvPr>
        </p:nvSpPr>
        <p:spPr/>
        <p:txBody>
          <a:bodyPr/>
          <a:lstStyle/>
          <a:p>
            <a:r>
              <a:rPr lang="en-US" dirty="0"/>
              <a:t>Flash Drive - Data</a:t>
            </a:r>
          </a:p>
        </p:txBody>
      </p:sp>
      <p:sp>
        <p:nvSpPr>
          <p:cNvPr id="3" name="Content Placeholder 2">
            <a:extLst>
              <a:ext uri="{FF2B5EF4-FFF2-40B4-BE49-F238E27FC236}">
                <a16:creationId xmlns:a16="http://schemas.microsoft.com/office/drawing/2014/main" id="{AF1EAAA6-0E97-304A-9BDC-BC0EEAC0511D}"/>
              </a:ext>
            </a:extLst>
          </p:cNvPr>
          <p:cNvSpPr>
            <a:spLocks noGrp="1"/>
          </p:cNvSpPr>
          <p:nvPr>
            <p:ph idx="1"/>
          </p:nvPr>
        </p:nvSpPr>
        <p:spPr/>
        <p:txBody>
          <a:bodyPr/>
          <a:lstStyle/>
          <a:p>
            <a:r>
              <a:rPr lang="en-IN" dirty="0"/>
              <a:t>Flash drive specs 4 KB page </a:t>
            </a:r>
          </a:p>
          <a:p>
            <a:pPr lvl="1"/>
            <a:r>
              <a:rPr lang="en-IN" dirty="0"/>
              <a:t>3ms to erase erasure block</a:t>
            </a:r>
          </a:p>
          <a:p>
            <a:pPr lvl="1"/>
            <a:r>
              <a:rPr lang="en-IN" dirty="0"/>
              <a:t> 512KB erasure block</a:t>
            </a:r>
          </a:p>
          <a:p>
            <a:pPr lvl="1"/>
            <a:r>
              <a:rPr lang="en-IN" dirty="0"/>
              <a:t>50</a:t>
            </a:r>
            <a:r>
              <a:rPr lang="el-GR" dirty="0"/>
              <a:t>μ</a:t>
            </a:r>
            <a:r>
              <a:rPr lang="en-IN" dirty="0"/>
              <a:t>s read page/write page </a:t>
            </a:r>
          </a:p>
          <a:p>
            <a:endParaRPr lang="en-IN" dirty="0"/>
          </a:p>
          <a:p>
            <a:r>
              <a:rPr lang="en-IN" dirty="0"/>
              <a:t>How long to </a:t>
            </a:r>
            <a:r>
              <a:rPr lang="en-IN" dirty="0">
                <a:solidFill>
                  <a:srgbClr val="FF0000"/>
                </a:solidFill>
              </a:rPr>
              <a:t>naively</a:t>
            </a:r>
            <a:r>
              <a:rPr lang="en-IN" dirty="0"/>
              <a:t> read/erase/and write each page? </a:t>
            </a:r>
          </a:p>
          <a:p>
            <a:pPr lvl="1"/>
            <a:r>
              <a:rPr lang="en-IN" dirty="0"/>
              <a:t>128 x (50 x 10-3) + 3 + 128 x (50 x 10-3) = 15.8ms per write </a:t>
            </a:r>
          </a:p>
          <a:p>
            <a:endParaRPr lang="en-IN" dirty="0"/>
          </a:p>
          <a:p>
            <a:endParaRPr lang="en-US" dirty="0"/>
          </a:p>
        </p:txBody>
      </p:sp>
      <p:sp>
        <p:nvSpPr>
          <p:cNvPr id="4" name="TextBox 3">
            <a:extLst>
              <a:ext uri="{FF2B5EF4-FFF2-40B4-BE49-F238E27FC236}">
                <a16:creationId xmlns:a16="http://schemas.microsoft.com/office/drawing/2014/main" id="{A72592E5-101A-F845-8F9E-A57D43F99C7D}"/>
              </a:ext>
            </a:extLst>
          </p:cNvPr>
          <p:cNvSpPr txBox="1"/>
          <p:nvPr/>
        </p:nvSpPr>
        <p:spPr>
          <a:xfrm>
            <a:off x="5796136" y="1772816"/>
            <a:ext cx="2448272" cy="646331"/>
          </a:xfrm>
          <a:prstGeom prst="rect">
            <a:avLst/>
          </a:prstGeom>
          <a:noFill/>
        </p:spPr>
        <p:txBody>
          <a:bodyPr wrap="square" rtlCol="0">
            <a:spAutoFit/>
          </a:bodyPr>
          <a:lstStyle/>
          <a:p>
            <a:r>
              <a:rPr lang="en-US" dirty="0">
                <a:solidFill>
                  <a:srgbClr val="FF0000"/>
                </a:solidFill>
                <a:latin typeface="Calibri" panose="020F0502020204030204" pitchFamily="34" charset="0"/>
                <a:cs typeface="Calibri" panose="020F0502020204030204" pitchFamily="34" charset="0"/>
              </a:rPr>
              <a:t>Read Block, Erase Block, Write Block</a:t>
            </a:r>
          </a:p>
        </p:txBody>
      </p:sp>
      <p:cxnSp>
        <p:nvCxnSpPr>
          <p:cNvPr id="6" name="Straight Arrow Connector 5">
            <a:extLst>
              <a:ext uri="{FF2B5EF4-FFF2-40B4-BE49-F238E27FC236}">
                <a16:creationId xmlns:a16="http://schemas.microsoft.com/office/drawing/2014/main" id="{DFB2157E-4ACE-3042-94B5-DF27465A9B2B}"/>
              </a:ext>
            </a:extLst>
          </p:cNvPr>
          <p:cNvCxnSpPr>
            <a:cxnSpLocks/>
          </p:cNvCxnSpPr>
          <p:nvPr/>
        </p:nvCxnSpPr>
        <p:spPr bwMode="auto">
          <a:xfrm flipH="1">
            <a:off x="3419872" y="2419147"/>
            <a:ext cx="2304256" cy="649813"/>
          </a:xfrm>
          <a:prstGeom prst="straightConnector1">
            <a:avLst/>
          </a:prstGeom>
          <a:solidFill>
            <a:schemeClr val="bg1"/>
          </a:solidFill>
          <a:ln w="5715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4036470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3619C-9753-9745-9EAC-C3576FF82ACB}"/>
              </a:ext>
            </a:extLst>
          </p:cNvPr>
          <p:cNvSpPr>
            <a:spLocks noGrp="1"/>
          </p:cNvSpPr>
          <p:nvPr>
            <p:ph type="ctrTitle"/>
          </p:nvPr>
        </p:nvSpPr>
        <p:spPr/>
        <p:txBody>
          <a:bodyPr/>
          <a:lstStyle/>
          <a:p>
            <a:r>
              <a:rPr lang="en-US" dirty="0"/>
              <a:t>Flash Operations: Erase, Write, Read</a:t>
            </a:r>
          </a:p>
        </p:txBody>
      </p:sp>
      <p:sp>
        <p:nvSpPr>
          <p:cNvPr id="3" name="Subtitle 2">
            <a:extLst>
              <a:ext uri="{FF2B5EF4-FFF2-40B4-BE49-F238E27FC236}">
                <a16:creationId xmlns:a16="http://schemas.microsoft.com/office/drawing/2014/main" id="{E4327BE5-BB71-F04C-9B90-5B03B052A16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2609216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98A9DE75-95AF-3748-8543-A4C61FDA40CC}"/>
              </a:ext>
            </a:extLst>
          </p:cNvPr>
          <p:cNvSpPr>
            <a:spLocks noGrp="1"/>
          </p:cNvSpPr>
          <p:nvPr>
            <p:ph type="title"/>
          </p:nvPr>
        </p:nvSpPr>
        <p:spPr/>
        <p:txBody>
          <a:bodyPr/>
          <a:lstStyle/>
          <a:p>
            <a:r>
              <a:rPr lang="en-US" altLang="en-US">
                <a:latin typeface="Helvetica" pitchFamily="2" charset="0"/>
                <a:ea typeface="ＭＳ Ｐゴシック" panose="020B0600070205080204" pitchFamily="34" charset="-128"/>
              </a:rPr>
              <a:t>SSD Architecture – Writes (I)</a:t>
            </a:r>
          </a:p>
        </p:txBody>
      </p:sp>
      <p:sp>
        <p:nvSpPr>
          <p:cNvPr id="3" name="Content Placeholder 2">
            <a:extLst>
              <a:ext uri="{FF2B5EF4-FFF2-40B4-BE49-F238E27FC236}">
                <a16:creationId xmlns:a16="http://schemas.microsoft.com/office/drawing/2014/main" id="{91738C09-F3A7-AF4B-B9C5-24860251FB07}"/>
              </a:ext>
            </a:extLst>
          </p:cNvPr>
          <p:cNvSpPr>
            <a:spLocks noGrp="1"/>
          </p:cNvSpPr>
          <p:nvPr>
            <p:ph idx="1"/>
          </p:nvPr>
        </p:nvSpPr>
        <p:spPr/>
        <p:txBody>
          <a:bodyPr/>
          <a:lstStyle/>
          <a:p>
            <a:pPr marL="285750" lvl="1" indent="-285750">
              <a:lnSpc>
                <a:spcPct val="80000"/>
              </a:lnSpc>
              <a:spcBef>
                <a:spcPct val="15000"/>
              </a:spcBef>
              <a:buFontTx/>
              <a:buChar char="•"/>
              <a:tabLst>
                <a:tab pos="2635250" algn="l"/>
              </a:tabLst>
            </a:pPr>
            <a:r>
              <a:rPr lang="en-US" altLang="en-US" sz="2000" dirty="0">
                <a:latin typeface="Helvetica" pitchFamily="2" charset="0"/>
                <a:ea typeface="ＭＳ Ｐゴシック" panose="020B0600070205080204" pitchFamily="34" charset="-128"/>
              </a:rPr>
              <a:t>Writing data is complex! (~</a:t>
            </a:r>
            <a:r>
              <a:rPr lang="en-US" altLang="en-US" sz="2000" dirty="0">
                <a:latin typeface="Arial" panose="020B0604020202020204" pitchFamily="34" charset="0"/>
                <a:ea typeface="ＭＳ Ｐゴシック" panose="020B0600070205080204" pitchFamily="34" charset="-128"/>
              </a:rPr>
              <a:t>200μs – 1.7ms </a:t>
            </a:r>
            <a:r>
              <a:rPr lang="en-US" altLang="en-US" sz="2000" dirty="0">
                <a:latin typeface="Helvetica" pitchFamily="2" charset="0"/>
                <a:ea typeface="ＭＳ Ｐゴシック" panose="020B0600070205080204" pitchFamily="34" charset="-128"/>
              </a:rPr>
              <a:t>)</a:t>
            </a:r>
          </a:p>
          <a:p>
            <a:pPr marL="285750" lvl="1" indent="-285750">
              <a:lnSpc>
                <a:spcPct val="80000"/>
              </a:lnSpc>
              <a:spcBef>
                <a:spcPct val="15000"/>
              </a:spcBef>
              <a:tabLst>
                <a:tab pos="2635250" algn="l"/>
              </a:tabLst>
            </a:pPr>
            <a:r>
              <a:rPr lang="en-US" altLang="en-US" sz="2000" dirty="0">
                <a:latin typeface="Helvetica" pitchFamily="2" charset="0"/>
                <a:ea typeface="ＭＳ Ｐゴシック" panose="020B0600070205080204" pitchFamily="34" charset="-128"/>
              </a:rPr>
              <a:t>Write be done only on</a:t>
            </a:r>
            <a:r>
              <a:rPr lang="en-US" altLang="en-US" sz="2000" dirty="0">
                <a:solidFill>
                  <a:srgbClr val="FF0000"/>
                </a:solidFill>
                <a:latin typeface="Helvetica" pitchFamily="2" charset="0"/>
                <a:ea typeface="ＭＳ Ｐゴシック" panose="020B0600070205080204" pitchFamily="34" charset="-128"/>
              </a:rPr>
              <a:t> empty pages </a:t>
            </a:r>
            <a:r>
              <a:rPr lang="en-US" altLang="en-US" sz="2000" dirty="0">
                <a:latin typeface="Helvetica" pitchFamily="2" charset="0"/>
                <a:ea typeface="ＭＳ Ｐゴシック" panose="020B0600070205080204" pitchFamily="34" charset="-128"/>
              </a:rPr>
              <a:t>in a block</a:t>
            </a:r>
          </a:p>
          <a:p>
            <a:pPr marL="285750" lvl="1" indent="-285750">
              <a:lnSpc>
                <a:spcPct val="80000"/>
              </a:lnSpc>
              <a:spcBef>
                <a:spcPct val="15000"/>
              </a:spcBef>
              <a:tabLst>
                <a:tab pos="2635250" algn="l"/>
              </a:tabLst>
            </a:pPr>
            <a:r>
              <a:rPr lang="en-US" altLang="en-US" sz="2000" dirty="0">
                <a:latin typeface="Helvetica" pitchFamily="2" charset="0"/>
                <a:ea typeface="ＭＳ Ｐゴシック" panose="020B0600070205080204" pitchFamily="34" charset="-128"/>
              </a:rPr>
              <a:t>Erasing a block takes ~1.5ms</a:t>
            </a:r>
          </a:p>
          <a:p>
            <a:pPr marL="285750" lvl="1" indent="-285750">
              <a:lnSpc>
                <a:spcPct val="80000"/>
              </a:lnSpc>
              <a:spcBef>
                <a:spcPct val="15000"/>
              </a:spcBef>
              <a:tabLst>
                <a:tab pos="2635250" algn="l"/>
              </a:tabLst>
            </a:pPr>
            <a:r>
              <a:rPr lang="en-US" altLang="en-US" sz="2000" dirty="0">
                <a:latin typeface="Helvetica" pitchFamily="2" charset="0"/>
                <a:ea typeface="ＭＳ Ｐゴシック" panose="020B0600070205080204" pitchFamily="34" charset="-128"/>
              </a:rPr>
              <a:t>Controller maintains pool of empty blocks by coalescing used pages (read, erase, write), also reserves some % of capacity</a:t>
            </a:r>
          </a:p>
        </p:txBody>
      </p:sp>
      <p:pic>
        <p:nvPicPr>
          <p:cNvPr id="24579" name="Picture 3">
            <a:extLst>
              <a:ext uri="{FF2B5EF4-FFF2-40B4-BE49-F238E27FC236}">
                <a16:creationId xmlns:a16="http://schemas.microsoft.com/office/drawing/2014/main" id="{A8A879B9-EA90-0944-980A-344CC3BDDF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620865"/>
            <a:ext cx="5600700"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TextBox 6">
            <a:extLst>
              <a:ext uri="{FF2B5EF4-FFF2-40B4-BE49-F238E27FC236}">
                <a16:creationId xmlns:a16="http://schemas.microsoft.com/office/drawing/2014/main" id="{2EA7308E-6DCA-CF49-A4A0-90228F4B54BA}"/>
              </a:ext>
            </a:extLst>
          </p:cNvPr>
          <p:cNvSpPr txBox="1">
            <a:spLocks noChangeArrowheads="1"/>
          </p:cNvSpPr>
          <p:nvPr/>
        </p:nvSpPr>
        <p:spPr bwMode="auto">
          <a:xfrm>
            <a:off x="3429000" y="6019800"/>
            <a:ext cx="4778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b="1">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defRPr sz="2200" b="1">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defRPr sz="2200" b="1">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defRPr sz="2200" b="1">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defRPr sz="22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2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2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2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200" b="1">
                <a:solidFill>
                  <a:schemeClr val="tx1"/>
                </a:solidFill>
                <a:latin typeface="Comic Sans MS" panose="030F0902030302020204" pitchFamily="66" charset="0"/>
                <a:ea typeface="ＭＳ Ｐゴシック" panose="020B0600070205080204" pitchFamily="34" charset="-128"/>
              </a:defRPr>
            </a:lvl9pPr>
          </a:lstStyle>
          <a:p>
            <a:pPr eaLnBrk="1" hangingPunct="1"/>
            <a:r>
              <a:rPr lang="en-US" altLang="en-US" sz="1800" b="0">
                <a:latin typeface="Helvetica" pitchFamily="2" charset="0"/>
                <a:hlinkClick r:id="rId3"/>
              </a:rPr>
              <a:t>https://en.wikipedia.org/wiki/Solid-state_drive</a:t>
            </a:r>
            <a:endParaRPr lang="en-US" altLang="en-US" sz="1800" b="0">
              <a:latin typeface="Helvetica" pitchFamily="2" charset="0"/>
            </a:endParaRPr>
          </a:p>
        </p:txBody>
      </p:sp>
      <p:sp>
        <p:nvSpPr>
          <p:cNvPr id="6" name="TextBox 5">
            <a:extLst>
              <a:ext uri="{FF2B5EF4-FFF2-40B4-BE49-F238E27FC236}">
                <a16:creationId xmlns:a16="http://schemas.microsoft.com/office/drawing/2014/main" id="{D6D5EE25-9D95-FF43-B632-B289A19347E7}"/>
              </a:ext>
            </a:extLst>
          </p:cNvPr>
          <p:cNvSpPr txBox="1"/>
          <p:nvPr/>
        </p:nvSpPr>
        <p:spPr>
          <a:xfrm>
            <a:off x="42118" y="6622449"/>
            <a:ext cx="1914307" cy="246221"/>
          </a:xfrm>
          <a:prstGeom prst="rect">
            <a:avLst/>
          </a:prstGeom>
          <a:noFill/>
        </p:spPr>
        <p:txBody>
          <a:bodyPr wrap="none" rtlCol="0">
            <a:spAutoFit/>
          </a:bodyPr>
          <a:lstStyle/>
          <a:p>
            <a:r>
              <a:rPr lang="en-US" sz="1000" b="0" i="0" dirty="0">
                <a:latin typeface="Calibri" pitchFamily="34" charset="0"/>
              </a:rPr>
              <a:t>CS162 </a:t>
            </a:r>
            <a:r>
              <a:rPr lang="en-US" sz="1000" b="0" i="0" dirty="0" err="1">
                <a:latin typeface="Calibri" pitchFamily="34" charset="0"/>
              </a:rPr>
              <a:t>Univ</a:t>
            </a:r>
            <a:r>
              <a:rPr lang="en-US" sz="1000" b="0" i="0" dirty="0">
                <a:latin typeface="Calibri" pitchFamily="34" charset="0"/>
              </a:rPr>
              <a:t> of California Berkeley</a:t>
            </a:r>
          </a:p>
        </p:txBody>
      </p:sp>
    </p:spTree>
    <p:extLst>
      <p:ext uri="{BB962C8B-B14F-4D97-AF65-F5344CB8AC3E}">
        <p14:creationId xmlns:p14="http://schemas.microsoft.com/office/powerpoint/2010/main" val="79599187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5945EB87-4FFA-9246-B4A1-65E4B412819B}"/>
              </a:ext>
            </a:extLst>
          </p:cNvPr>
          <p:cNvSpPr>
            <a:spLocks noGrp="1"/>
          </p:cNvSpPr>
          <p:nvPr>
            <p:ph type="title"/>
          </p:nvPr>
        </p:nvSpPr>
        <p:spPr/>
        <p:txBody>
          <a:bodyPr/>
          <a:lstStyle/>
          <a:p>
            <a:r>
              <a:rPr lang="en-US" altLang="en-US">
                <a:latin typeface="Helvetica" pitchFamily="2" charset="0"/>
                <a:ea typeface="ＭＳ Ｐゴシック" panose="020B0600070205080204" pitchFamily="34" charset="-128"/>
              </a:rPr>
              <a:t>SSD Architecture – Writes (II)</a:t>
            </a:r>
          </a:p>
        </p:txBody>
      </p:sp>
      <p:sp>
        <p:nvSpPr>
          <p:cNvPr id="25602" name="Content Placeholder 5">
            <a:extLst>
              <a:ext uri="{FF2B5EF4-FFF2-40B4-BE49-F238E27FC236}">
                <a16:creationId xmlns:a16="http://schemas.microsoft.com/office/drawing/2014/main" id="{D33986CE-9FFC-E442-828A-EF564CA7370E}"/>
              </a:ext>
            </a:extLst>
          </p:cNvPr>
          <p:cNvSpPr>
            <a:spLocks noGrp="1"/>
          </p:cNvSpPr>
          <p:nvPr>
            <p:ph idx="1"/>
          </p:nvPr>
        </p:nvSpPr>
        <p:spPr/>
        <p:txBody>
          <a:bodyPr/>
          <a:lstStyle/>
          <a:p>
            <a:r>
              <a:rPr lang="en-US" altLang="en-US">
                <a:latin typeface="Helvetica" pitchFamily="2" charset="0"/>
                <a:ea typeface="ＭＳ Ｐゴシック" panose="020B0600070205080204" pitchFamily="34" charset="-128"/>
              </a:rPr>
              <a:t>Write A, B, C, D</a:t>
            </a:r>
          </a:p>
        </p:txBody>
      </p:sp>
      <p:pic>
        <p:nvPicPr>
          <p:cNvPr id="25603" name="Picture 4">
            <a:extLst>
              <a:ext uri="{FF2B5EF4-FFF2-40B4-BE49-F238E27FC236}">
                <a16:creationId xmlns:a16="http://schemas.microsoft.com/office/drawing/2014/main" id="{AA555250-C988-D945-9E13-E39BFC23280E}"/>
              </a:ext>
            </a:extLst>
          </p:cNvPr>
          <p:cNvPicPr>
            <a:picLocks noChangeAspect="1"/>
          </p:cNvPicPr>
          <p:nvPr/>
        </p:nvPicPr>
        <p:blipFill>
          <a:blip r:embed="rId2">
            <a:extLst>
              <a:ext uri="{28A0092B-C50C-407E-A947-70E740481C1C}">
                <a14:useLocalDpi xmlns:a14="http://schemas.microsoft.com/office/drawing/2010/main" val="0"/>
              </a:ext>
            </a:extLst>
          </a:blip>
          <a:srcRect l="1793" t="2753" r="67892" b="62463"/>
          <a:stretch>
            <a:fillRect/>
          </a:stretch>
        </p:blipFill>
        <p:spPr bwMode="auto">
          <a:xfrm>
            <a:off x="4876800" y="1066800"/>
            <a:ext cx="2771775"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6">
            <a:extLst>
              <a:ext uri="{FF2B5EF4-FFF2-40B4-BE49-F238E27FC236}">
                <a16:creationId xmlns:a16="http://schemas.microsoft.com/office/drawing/2014/main" id="{E684A71D-DA0A-EF4F-BB42-8E1376569921}"/>
              </a:ext>
            </a:extLst>
          </p:cNvPr>
          <p:cNvSpPr txBox="1">
            <a:spLocks noChangeArrowheads="1"/>
          </p:cNvSpPr>
          <p:nvPr/>
        </p:nvSpPr>
        <p:spPr bwMode="auto">
          <a:xfrm>
            <a:off x="3429000" y="6019800"/>
            <a:ext cx="4778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b="1">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defRPr sz="2200" b="1">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defRPr sz="2200" b="1">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defRPr sz="2200" b="1">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defRPr sz="22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2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2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2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200" b="1">
                <a:solidFill>
                  <a:schemeClr val="tx1"/>
                </a:solidFill>
                <a:latin typeface="Comic Sans MS" panose="030F0902030302020204" pitchFamily="66" charset="0"/>
                <a:ea typeface="ＭＳ Ｐゴシック" panose="020B0600070205080204" pitchFamily="34" charset="-128"/>
              </a:defRPr>
            </a:lvl9pPr>
          </a:lstStyle>
          <a:p>
            <a:pPr eaLnBrk="1" hangingPunct="1"/>
            <a:r>
              <a:rPr lang="en-US" altLang="en-US" sz="1800" b="0">
                <a:latin typeface="Helvetica" pitchFamily="2" charset="0"/>
                <a:hlinkClick r:id="rId3"/>
              </a:rPr>
              <a:t>https://en.wikipedia.org/wiki/Solid-state_drive</a:t>
            </a:r>
            <a:endParaRPr lang="en-US" altLang="en-US" sz="1800" b="0">
              <a:latin typeface="Helvetica" pitchFamily="2" charset="0"/>
            </a:endParaRPr>
          </a:p>
        </p:txBody>
      </p:sp>
      <p:sp>
        <p:nvSpPr>
          <p:cNvPr id="6" name="TextBox 5">
            <a:extLst>
              <a:ext uri="{FF2B5EF4-FFF2-40B4-BE49-F238E27FC236}">
                <a16:creationId xmlns:a16="http://schemas.microsoft.com/office/drawing/2014/main" id="{96AEFE71-17AD-2545-BB06-77E376AECB49}"/>
              </a:ext>
            </a:extLst>
          </p:cNvPr>
          <p:cNvSpPr txBox="1"/>
          <p:nvPr/>
        </p:nvSpPr>
        <p:spPr>
          <a:xfrm>
            <a:off x="42118" y="6622449"/>
            <a:ext cx="1914307" cy="246221"/>
          </a:xfrm>
          <a:prstGeom prst="rect">
            <a:avLst/>
          </a:prstGeom>
          <a:noFill/>
        </p:spPr>
        <p:txBody>
          <a:bodyPr wrap="none" rtlCol="0">
            <a:spAutoFit/>
          </a:bodyPr>
          <a:lstStyle/>
          <a:p>
            <a:r>
              <a:rPr lang="en-US" sz="1000" b="0" i="0" dirty="0">
                <a:latin typeface="Calibri" pitchFamily="34" charset="0"/>
              </a:rPr>
              <a:t>CS162 </a:t>
            </a:r>
            <a:r>
              <a:rPr lang="en-US" sz="1000" b="0" i="0" dirty="0" err="1">
                <a:latin typeface="Calibri" pitchFamily="34" charset="0"/>
              </a:rPr>
              <a:t>Univ</a:t>
            </a:r>
            <a:r>
              <a:rPr lang="en-US" sz="1000" b="0" i="0" dirty="0">
                <a:latin typeface="Calibri" pitchFamily="34" charset="0"/>
              </a:rPr>
              <a:t> of California Berkeley</a:t>
            </a:r>
          </a:p>
        </p:txBody>
      </p:sp>
    </p:spTree>
    <p:extLst>
      <p:ext uri="{BB962C8B-B14F-4D97-AF65-F5344CB8AC3E}">
        <p14:creationId xmlns:p14="http://schemas.microsoft.com/office/powerpoint/2010/main" val="195186694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842EA5D6-01DB-484A-947D-D3AF658BC9BF}"/>
              </a:ext>
            </a:extLst>
          </p:cNvPr>
          <p:cNvSpPr>
            <a:spLocks noGrp="1"/>
          </p:cNvSpPr>
          <p:nvPr>
            <p:ph type="title"/>
          </p:nvPr>
        </p:nvSpPr>
        <p:spPr/>
        <p:txBody>
          <a:bodyPr/>
          <a:lstStyle/>
          <a:p>
            <a:r>
              <a:rPr lang="en-US" altLang="en-US">
                <a:latin typeface="Helvetica" pitchFamily="2" charset="0"/>
                <a:ea typeface="ＭＳ Ｐゴシック" panose="020B0600070205080204" pitchFamily="34" charset="-128"/>
              </a:rPr>
              <a:t>SSD Architecture – Writes (II)</a:t>
            </a:r>
          </a:p>
        </p:txBody>
      </p:sp>
      <p:sp>
        <p:nvSpPr>
          <p:cNvPr id="6" name="Content Placeholder 5">
            <a:extLst>
              <a:ext uri="{FF2B5EF4-FFF2-40B4-BE49-F238E27FC236}">
                <a16:creationId xmlns:a16="http://schemas.microsoft.com/office/drawing/2014/main" id="{FD5FB364-C794-D040-829F-80EE6C3CEC96}"/>
              </a:ext>
            </a:extLst>
          </p:cNvPr>
          <p:cNvSpPr>
            <a:spLocks noGrp="1"/>
          </p:cNvSpPr>
          <p:nvPr>
            <p:ph idx="1"/>
          </p:nvPr>
        </p:nvSpPr>
        <p:spPr/>
        <p:txBody>
          <a:bodyPr/>
          <a:lstStyle/>
          <a:p>
            <a:r>
              <a:rPr lang="en-US" altLang="en-US">
                <a:solidFill>
                  <a:srgbClr val="7F7F7F"/>
                </a:solidFill>
                <a:latin typeface="Helvetica" pitchFamily="2" charset="0"/>
                <a:ea typeface="ＭＳ Ｐゴシック" panose="020B0600070205080204" pitchFamily="34" charset="-128"/>
              </a:rPr>
              <a:t>Write A, B, C, D</a:t>
            </a:r>
          </a:p>
          <a:p>
            <a:pPr lvl="2"/>
            <a:endParaRPr lang="en-US" altLang="en-US">
              <a:latin typeface="Helvetica" pitchFamily="2" charset="0"/>
              <a:ea typeface="ＭＳ Ｐゴシック" panose="020B0600070205080204" pitchFamily="34" charset="-128"/>
            </a:endParaRPr>
          </a:p>
          <a:p>
            <a:r>
              <a:rPr lang="en-US" altLang="en-US">
                <a:latin typeface="Helvetica" pitchFamily="2" charset="0"/>
                <a:ea typeface="ＭＳ Ｐゴシック" panose="020B0600070205080204" pitchFamily="34" charset="-128"/>
              </a:rPr>
              <a:t>Write E, F, G, H and</a:t>
            </a:r>
            <a:br>
              <a:rPr lang="en-US" altLang="en-US">
                <a:latin typeface="Helvetica" pitchFamily="2" charset="0"/>
                <a:ea typeface="ＭＳ Ｐゴシック" panose="020B0600070205080204" pitchFamily="34" charset="-128"/>
              </a:rPr>
            </a:br>
            <a:r>
              <a:rPr lang="en-US" altLang="en-US">
                <a:latin typeface="Helvetica" pitchFamily="2" charset="0"/>
                <a:ea typeface="ＭＳ Ｐゴシック" panose="020B0600070205080204" pitchFamily="34" charset="-128"/>
              </a:rPr>
              <a:t>          A’, B’, C’, D’</a:t>
            </a:r>
          </a:p>
          <a:p>
            <a:pPr lvl="1"/>
            <a:r>
              <a:rPr lang="en-US" altLang="en-US">
                <a:latin typeface="Helvetica" pitchFamily="2" charset="0"/>
                <a:ea typeface="ＭＳ Ｐゴシック" panose="020B0600070205080204" pitchFamily="34" charset="-128"/>
              </a:rPr>
              <a:t>Record A, B, C, D as </a:t>
            </a:r>
            <a:br>
              <a:rPr lang="en-US" altLang="en-US">
                <a:latin typeface="Helvetica" pitchFamily="2" charset="0"/>
                <a:ea typeface="ＭＳ Ｐゴシック" panose="020B0600070205080204" pitchFamily="34" charset="-128"/>
              </a:rPr>
            </a:br>
            <a:r>
              <a:rPr lang="en-US" altLang="en-US">
                <a:latin typeface="Helvetica" pitchFamily="2" charset="0"/>
                <a:ea typeface="ＭＳ Ｐゴシック" panose="020B0600070205080204" pitchFamily="34" charset="-128"/>
              </a:rPr>
              <a:t>obsolete</a:t>
            </a:r>
          </a:p>
        </p:txBody>
      </p:sp>
      <p:pic>
        <p:nvPicPr>
          <p:cNvPr id="26627" name="Picture 4">
            <a:extLst>
              <a:ext uri="{FF2B5EF4-FFF2-40B4-BE49-F238E27FC236}">
                <a16:creationId xmlns:a16="http://schemas.microsoft.com/office/drawing/2014/main" id="{4D19AE8D-97E0-E940-8791-EF03590A3CB8}"/>
              </a:ext>
            </a:extLst>
          </p:cNvPr>
          <p:cNvPicPr>
            <a:picLocks noChangeAspect="1"/>
          </p:cNvPicPr>
          <p:nvPr/>
        </p:nvPicPr>
        <p:blipFill>
          <a:blip r:embed="rId2">
            <a:extLst>
              <a:ext uri="{28A0092B-C50C-407E-A947-70E740481C1C}">
                <a14:useLocalDpi xmlns:a14="http://schemas.microsoft.com/office/drawing/2010/main" val="0"/>
              </a:ext>
            </a:extLst>
          </a:blip>
          <a:srcRect l="34416" t="2753" r="35208" b="62042"/>
          <a:stretch>
            <a:fillRect/>
          </a:stretch>
        </p:blipFill>
        <p:spPr bwMode="auto">
          <a:xfrm>
            <a:off x="4800600" y="1066800"/>
            <a:ext cx="2778125" cy="227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Box 6">
            <a:extLst>
              <a:ext uri="{FF2B5EF4-FFF2-40B4-BE49-F238E27FC236}">
                <a16:creationId xmlns:a16="http://schemas.microsoft.com/office/drawing/2014/main" id="{D6462CD7-E4E0-A84D-8F51-E33071561493}"/>
              </a:ext>
            </a:extLst>
          </p:cNvPr>
          <p:cNvSpPr txBox="1">
            <a:spLocks noChangeArrowheads="1"/>
          </p:cNvSpPr>
          <p:nvPr/>
        </p:nvSpPr>
        <p:spPr bwMode="auto">
          <a:xfrm>
            <a:off x="3429000" y="6019800"/>
            <a:ext cx="4778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b="1">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defRPr sz="2200" b="1">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defRPr sz="2200" b="1">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defRPr sz="2200" b="1">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defRPr sz="22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2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2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2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200" b="1">
                <a:solidFill>
                  <a:schemeClr val="tx1"/>
                </a:solidFill>
                <a:latin typeface="Comic Sans MS" panose="030F0902030302020204" pitchFamily="66" charset="0"/>
                <a:ea typeface="ＭＳ Ｐゴシック" panose="020B0600070205080204" pitchFamily="34" charset="-128"/>
              </a:defRPr>
            </a:lvl9pPr>
          </a:lstStyle>
          <a:p>
            <a:pPr eaLnBrk="1" hangingPunct="1"/>
            <a:r>
              <a:rPr lang="en-US" altLang="en-US" sz="1800" b="0">
                <a:latin typeface="Helvetica" pitchFamily="2" charset="0"/>
                <a:hlinkClick r:id="rId3"/>
              </a:rPr>
              <a:t>https://en.wikipedia.org/wiki/Solid-state_drive</a:t>
            </a:r>
            <a:endParaRPr lang="en-US" altLang="en-US" sz="1800" b="0">
              <a:latin typeface="Helvetica" pitchFamily="2" charset="0"/>
            </a:endParaRPr>
          </a:p>
        </p:txBody>
      </p:sp>
      <p:sp>
        <p:nvSpPr>
          <p:cNvPr id="7" name="TextBox 6">
            <a:extLst>
              <a:ext uri="{FF2B5EF4-FFF2-40B4-BE49-F238E27FC236}">
                <a16:creationId xmlns:a16="http://schemas.microsoft.com/office/drawing/2014/main" id="{BF61F92C-9CFF-4A40-B8C5-722DAA73BFA9}"/>
              </a:ext>
            </a:extLst>
          </p:cNvPr>
          <p:cNvSpPr txBox="1"/>
          <p:nvPr/>
        </p:nvSpPr>
        <p:spPr>
          <a:xfrm>
            <a:off x="42118" y="6622449"/>
            <a:ext cx="1914307" cy="246221"/>
          </a:xfrm>
          <a:prstGeom prst="rect">
            <a:avLst/>
          </a:prstGeom>
          <a:noFill/>
        </p:spPr>
        <p:txBody>
          <a:bodyPr wrap="none" rtlCol="0">
            <a:spAutoFit/>
          </a:bodyPr>
          <a:lstStyle/>
          <a:p>
            <a:r>
              <a:rPr lang="en-US" sz="1000" b="0" i="0" dirty="0">
                <a:latin typeface="Calibri" pitchFamily="34" charset="0"/>
              </a:rPr>
              <a:t>CS162 </a:t>
            </a:r>
            <a:r>
              <a:rPr lang="en-US" sz="1000" b="0" i="0" dirty="0" err="1">
                <a:latin typeface="Calibri" pitchFamily="34" charset="0"/>
              </a:rPr>
              <a:t>Univ</a:t>
            </a:r>
            <a:r>
              <a:rPr lang="en-US" sz="1000" b="0" i="0" dirty="0">
                <a:latin typeface="Calibri" pitchFamily="34" charset="0"/>
              </a:rPr>
              <a:t> of California Berkeley</a:t>
            </a:r>
          </a:p>
        </p:txBody>
      </p:sp>
    </p:spTree>
    <p:extLst>
      <p:ext uri="{BB962C8B-B14F-4D97-AF65-F5344CB8AC3E}">
        <p14:creationId xmlns:p14="http://schemas.microsoft.com/office/powerpoint/2010/main" val="38752661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6CFFD284-182F-B44E-B5FC-F564463E6139}"/>
              </a:ext>
            </a:extLst>
          </p:cNvPr>
          <p:cNvSpPr>
            <a:spLocks noGrp="1"/>
          </p:cNvSpPr>
          <p:nvPr>
            <p:ph type="title"/>
          </p:nvPr>
        </p:nvSpPr>
        <p:spPr/>
        <p:txBody>
          <a:bodyPr/>
          <a:lstStyle/>
          <a:p>
            <a:r>
              <a:rPr lang="en-US" altLang="en-US">
                <a:latin typeface="Helvetica" pitchFamily="2" charset="0"/>
                <a:ea typeface="ＭＳ Ｐゴシック" panose="020B0600070205080204" pitchFamily="34" charset="-128"/>
              </a:rPr>
              <a:t>SSD Architecture – Writes (II)</a:t>
            </a:r>
          </a:p>
        </p:txBody>
      </p:sp>
      <p:sp>
        <p:nvSpPr>
          <p:cNvPr id="27650" name="Content Placeholder 5">
            <a:extLst>
              <a:ext uri="{FF2B5EF4-FFF2-40B4-BE49-F238E27FC236}">
                <a16:creationId xmlns:a16="http://schemas.microsoft.com/office/drawing/2014/main" id="{DF584091-41C2-FD44-9337-7C181BA424ED}"/>
              </a:ext>
            </a:extLst>
          </p:cNvPr>
          <p:cNvSpPr>
            <a:spLocks noGrp="1"/>
          </p:cNvSpPr>
          <p:nvPr>
            <p:ph idx="1"/>
          </p:nvPr>
        </p:nvSpPr>
        <p:spPr/>
        <p:txBody>
          <a:bodyPr/>
          <a:lstStyle/>
          <a:p>
            <a:r>
              <a:rPr lang="en-US" altLang="en-US" sz="2000" dirty="0">
                <a:solidFill>
                  <a:srgbClr val="7F7F7F"/>
                </a:solidFill>
                <a:ea typeface="ＭＳ Ｐゴシック" panose="020B0600070205080204" pitchFamily="34" charset="-128"/>
              </a:rPr>
              <a:t>Write A, B, C, D</a:t>
            </a:r>
          </a:p>
          <a:p>
            <a:pPr lvl="3"/>
            <a:endParaRPr lang="en-US" altLang="en-US" sz="1400" dirty="0">
              <a:ea typeface="ＭＳ Ｐゴシック" panose="020B0600070205080204" pitchFamily="34" charset="-128"/>
            </a:endParaRPr>
          </a:p>
          <a:p>
            <a:r>
              <a:rPr lang="en-US" altLang="en-US" sz="2000" dirty="0">
                <a:solidFill>
                  <a:srgbClr val="7F7F7F"/>
                </a:solidFill>
                <a:ea typeface="ＭＳ Ｐゴシック" panose="020B0600070205080204" pitchFamily="34" charset="-128"/>
              </a:rPr>
              <a:t>Write E, F, G, H and</a:t>
            </a:r>
            <a:br>
              <a:rPr lang="en-US" altLang="en-US" sz="2000" dirty="0">
                <a:solidFill>
                  <a:srgbClr val="7F7F7F"/>
                </a:solidFill>
                <a:ea typeface="ＭＳ Ｐゴシック" panose="020B0600070205080204" pitchFamily="34" charset="-128"/>
              </a:rPr>
            </a:br>
            <a:r>
              <a:rPr lang="en-US" altLang="en-US" sz="2000" dirty="0">
                <a:solidFill>
                  <a:srgbClr val="7F7F7F"/>
                </a:solidFill>
                <a:ea typeface="ＭＳ Ｐゴシック" panose="020B0600070205080204" pitchFamily="34" charset="-128"/>
              </a:rPr>
              <a:t>          A’, B’, C’, D’</a:t>
            </a:r>
          </a:p>
          <a:p>
            <a:pPr lvl="1"/>
            <a:r>
              <a:rPr lang="en-US" altLang="en-US" sz="2000" dirty="0">
                <a:solidFill>
                  <a:srgbClr val="7F7F7F"/>
                </a:solidFill>
                <a:ea typeface="ＭＳ Ｐゴシック" panose="020B0600070205080204" pitchFamily="34" charset="-128"/>
              </a:rPr>
              <a:t>Record A, B, C, D as </a:t>
            </a:r>
            <a:br>
              <a:rPr lang="en-US" altLang="en-US" sz="2000" dirty="0">
                <a:solidFill>
                  <a:srgbClr val="7F7F7F"/>
                </a:solidFill>
                <a:ea typeface="ＭＳ Ｐゴシック" panose="020B0600070205080204" pitchFamily="34" charset="-128"/>
              </a:rPr>
            </a:br>
            <a:r>
              <a:rPr lang="en-US" altLang="en-US" sz="2000" dirty="0">
                <a:solidFill>
                  <a:srgbClr val="7F7F7F"/>
                </a:solidFill>
                <a:ea typeface="ＭＳ Ｐゴシック" panose="020B0600070205080204" pitchFamily="34" charset="-128"/>
              </a:rPr>
              <a:t>obsolete</a:t>
            </a:r>
          </a:p>
          <a:p>
            <a:pPr lvl="3"/>
            <a:endParaRPr lang="en-US" altLang="en-US" sz="1400" dirty="0">
              <a:ea typeface="ＭＳ Ｐゴシック" panose="020B0600070205080204" pitchFamily="34" charset="-128"/>
            </a:endParaRPr>
          </a:p>
          <a:p>
            <a:r>
              <a:rPr lang="en-US" altLang="en-US" sz="2000" dirty="0">
                <a:ea typeface="ＭＳ Ｐゴシック" panose="020B0600070205080204" pitchFamily="34" charset="-128"/>
              </a:rPr>
              <a:t>Controller </a:t>
            </a:r>
            <a:r>
              <a:rPr lang="en-US" altLang="en-US" sz="2000" i="1" dirty="0">
                <a:ea typeface="ＭＳ Ｐゴシック" panose="020B0600070205080204" pitchFamily="34" charset="-128"/>
              </a:rPr>
              <a:t>garbage collects </a:t>
            </a:r>
            <a:br>
              <a:rPr lang="en-US" altLang="en-US" sz="2000" dirty="0">
                <a:ea typeface="ＭＳ Ｐゴシック" panose="020B0600070205080204" pitchFamily="34" charset="-128"/>
              </a:rPr>
            </a:br>
            <a:r>
              <a:rPr lang="en-US" altLang="en-US" sz="2000" dirty="0">
                <a:ea typeface="ＭＳ Ｐゴシック" panose="020B0600070205080204" pitchFamily="34" charset="-128"/>
              </a:rPr>
              <a:t>obsolete pages by copying</a:t>
            </a:r>
            <a:br>
              <a:rPr lang="en-US" altLang="en-US" sz="2000" dirty="0">
                <a:ea typeface="ＭＳ Ｐゴシック" panose="020B0600070205080204" pitchFamily="34" charset="-128"/>
              </a:rPr>
            </a:br>
            <a:r>
              <a:rPr lang="en-US" altLang="en-US" sz="2000" dirty="0">
                <a:ea typeface="ＭＳ Ｐゴシック" panose="020B0600070205080204" pitchFamily="34" charset="-128"/>
              </a:rPr>
              <a:t>valid pages to new (erased)</a:t>
            </a:r>
            <a:br>
              <a:rPr lang="en-US" altLang="en-US" sz="2000" dirty="0">
                <a:ea typeface="ＭＳ Ｐゴシック" panose="020B0600070205080204" pitchFamily="34" charset="-128"/>
              </a:rPr>
            </a:br>
            <a:r>
              <a:rPr lang="en-US" altLang="en-US" sz="2000" dirty="0">
                <a:ea typeface="ＭＳ Ｐゴシック" panose="020B0600070205080204" pitchFamily="34" charset="-128"/>
              </a:rPr>
              <a:t> block</a:t>
            </a:r>
          </a:p>
          <a:p>
            <a:pPr marL="457200" lvl="1" indent="0">
              <a:lnSpc>
                <a:spcPct val="80000"/>
              </a:lnSpc>
              <a:spcBef>
                <a:spcPct val="15000"/>
              </a:spcBef>
              <a:buNone/>
            </a:pPr>
            <a:endParaRPr lang="en-US" altLang="en-US" sz="2000" dirty="0">
              <a:ea typeface="ＭＳ Ｐゴシック" panose="020B0600070205080204" pitchFamily="34" charset="-128"/>
            </a:endParaRPr>
          </a:p>
          <a:p>
            <a:endParaRPr lang="en-US" altLang="en-US" sz="2000" dirty="0">
              <a:ea typeface="ＭＳ Ｐゴシック" panose="020B0600070205080204" pitchFamily="34" charset="-128"/>
            </a:endParaRPr>
          </a:p>
          <a:p>
            <a:endParaRPr lang="en-US" altLang="en-US" sz="2000" dirty="0">
              <a:ea typeface="ＭＳ Ｐゴシック" panose="020B0600070205080204" pitchFamily="34" charset="-128"/>
            </a:endParaRPr>
          </a:p>
        </p:txBody>
      </p:sp>
      <p:pic>
        <p:nvPicPr>
          <p:cNvPr id="27651" name="Picture 4">
            <a:extLst>
              <a:ext uri="{FF2B5EF4-FFF2-40B4-BE49-F238E27FC236}">
                <a16:creationId xmlns:a16="http://schemas.microsoft.com/office/drawing/2014/main" id="{AAE0DDF8-0B92-1B48-9F3C-0B80460C7A81}"/>
              </a:ext>
            </a:extLst>
          </p:cNvPr>
          <p:cNvPicPr>
            <a:picLocks noChangeAspect="1"/>
          </p:cNvPicPr>
          <p:nvPr/>
        </p:nvPicPr>
        <p:blipFill>
          <a:blip r:embed="rId2">
            <a:extLst>
              <a:ext uri="{28A0092B-C50C-407E-A947-70E740481C1C}">
                <a14:useLocalDpi xmlns:a14="http://schemas.microsoft.com/office/drawing/2010/main" val="0"/>
              </a:ext>
            </a:extLst>
          </a:blip>
          <a:srcRect l="68233" t="2753" r="1752" b="27205"/>
          <a:stretch>
            <a:fillRect/>
          </a:stretch>
        </p:blipFill>
        <p:spPr bwMode="auto">
          <a:xfrm>
            <a:off x="4875213" y="1066800"/>
            <a:ext cx="2744787"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D7C270E8-15AB-734B-A8CC-7B47280C0C07}"/>
              </a:ext>
            </a:extLst>
          </p:cNvPr>
          <p:cNvSpPr txBox="1"/>
          <p:nvPr/>
        </p:nvSpPr>
        <p:spPr>
          <a:xfrm>
            <a:off x="42118" y="6622449"/>
            <a:ext cx="1914307" cy="246221"/>
          </a:xfrm>
          <a:prstGeom prst="rect">
            <a:avLst/>
          </a:prstGeom>
          <a:noFill/>
        </p:spPr>
        <p:txBody>
          <a:bodyPr wrap="none" rtlCol="0">
            <a:spAutoFit/>
          </a:bodyPr>
          <a:lstStyle/>
          <a:p>
            <a:r>
              <a:rPr lang="en-US" sz="1000" b="0" i="0" dirty="0">
                <a:latin typeface="Calibri" pitchFamily="34" charset="0"/>
              </a:rPr>
              <a:t>CS162 </a:t>
            </a:r>
            <a:r>
              <a:rPr lang="en-US" sz="1000" b="0" i="0" dirty="0" err="1">
                <a:latin typeface="Calibri" pitchFamily="34" charset="0"/>
              </a:rPr>
              <a:t>Univ</a:t>
            </a:r>
            <a:r>
              <a:rPr lang="en-US" sz="1000" b="0" i="0" dirty="0">
                <a:latin typeface="Calibri" pitchFamily="34" charset="0"/>
              </a:rPr>
              <a:t> of California Berkeley</a:t>
            </a:r>
          </a:p>
        </p:txBody>
      </p:sp>
    </p:spTree>
    <p:extLst>
      <p:ext uri="{BB962C8B-B14F-4D97-AF65-F5344CB8AC3E}">
        <p14:creationId xmlns:p14="http://schemas.microsoft.com/office/powerpoint/2010/main" val="92492856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ko-KR" dirty="0">
                <a:ea typeface="굴림" panose="020B0600000101010101" pitchFamily="34" charset="-127"/>
              </a:rPr>
              <a:t>Reading</a:t>
            </a:r>
          </a:p>
        </p:txBody>
      </p:sp>
      <p:sp>
        <p:nvSpPr>
          <p:cNvPr id="15363" name="Rectangle 3"/>
          <p:cNvSpPr>
            <a:spLocks noGrp="1" noChangeArrowheads="1"/>
          </p:cNvSpPr>
          <p:nvPr>
            <p:ph idx="1"/>
          </p:nvPr>
        </p:nvSpPr>
        <p:spPr/>
        <p:txBody>
          <a:bodyPr/>
          <a:lstStyle/>
          <a:p>
            <a:r>
              <a:rPr lang="en-US" dirty="0"/>
              <a:t>CS162, Operating Systems and Systems Programming, University of California, Berkeley</a:t>
            </a:r>
            <a:endParaRPr lang="en-US" dirty="0">
              <a:solidFill>
                <a:schemeClr val="dk1"/>
              </a:solidFill>
              <a:ea typeface="Gill Sans"/>
              <a:sym typeface="Gill Sans"/>
            </a:endParaRPr>
          </a:p>
          <a:p>
            <a:r>
              <a:rPr lang="en-US" dirty="0">
                <a:solidFill>
                  <a:schemeClr val="dk1"/>
                </a:solidFill>
                <a:ea typeface="Gill Sans"/>
                <a:sym typeface="Gill Sans"/>
              </a:rPr>
              <a:t>Book: Operating System Concepts, 10</a:t>
            </a:r>
            <a:r>
              <a:rPr lang="en-US" baseline="30000" dirty="0">
                <a:solidFill>
                  <a:schemeClr val="dk1"/>
                </a:solidFill>
                <a:ea typeface="Gill Sans"/>
                <a:sym typeface="Gill Sans"/>
              </a:rPr>
              <a:t>th</a:t>
            </a:r>
            <a:r>
              <a:rPr lang="en-US" dirty="0">
                <a:solidFill>
                  <a:schemeClr val="dk1"/>
                </a:solidFill>
                <a:ea typeface="Gill Sans"/>
                <a:sym typeface="Gill Sans"/>
              </a:rPr>
              <a:t> Edition, by </a:t>
            </a:r>
            <a:r>
              <a:rPr lang="en-US" dirty="0" err="1">
                <a:solidFill>
                  <a:schemeClr val="dk1"/>
                </a:solidFill>
                <a:ea typeface="Gill Sans"/>
                <a:sym typeface="Gill Sans"/>
              </a:rPr>
              <a:t>Silberschatz</a:t>
            </a:r>
            <a:r>
              <a:rPr lang="en-US" dirty="0">
                <a:solidFill>
                  <a:schemeClr val="dk1"/>
                </a:solidFill>
                <a:ea typeface="Gill Sans"/>
                <a:sym typeface="Gill Sans"/>
              </a:rPr>
              <a:t>, Galvin, and Gagne</a:t>
            </a:r>
          </a:p>
          <a:p>
            <a:endParaRPr lang="en-US" altLang="ko-KR" dirty="0">
              <a:ea typeface="굴림" panose="020B0600000101010101" pitchFamily="34" charset="-127"/>
            </a:endParaRPr>
          </a:p>
          <a:p>
            <a:endParaRPr lang="ko-KR" altLang="en-US" dirty="0">
              <a:ea typeface="굴림" panose="020B0600000101010101" pitchFamily="34" charset="-127"/>
            </a:endParaRPr>
          </a:p>
        </p:txBody>
      </p:sp>
    </p:spTree>
    <p:extLst>
      <p:ext uri="{BB962C8B-B14F-4D97-AF65-F5344CB8AC3E}">
        <p14:creationId xmlns:p14="http://schemas.microsoft.com/office/powerpoint/2010/main" val="362074689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F46E802B-679C-DC4F-B703-C4707EABBCB7}"/>
              </a:ext>
            </a:extLst>
          </p:cNvPr>
          <p:cNvSpPr>
            <a:spLocks noGrp="1"/>
          </p:cNvSpPr>
          <p:nvPr>
            <p:ph type="title"/>
          </p:nvPr>
        </p:nvSpPr>
        <p:spPr/>
        <p:txBody>
          <a:bodyPr/>
          <a:lstStyle/>
          <a:p>
            <a:r>
              <a:rPr lang="en-US" altLang="en-US" sz="2800">
                <a:latin typeface="Helvetica" pitchFamily="2" charset="0"/>
                <a:ea typeface="ＭＳ Ｐゴシック" panose="020B0600070205080204" pitchFamily="34" charset="-128"/>
              </a:rPr>
              <a:t>SSD Architecture – Writes (III)</a:t>
            </a:r>
          </a:p>
        </p:txBody>
      </p:sp>
      <p:sp>
        <p:nvSpPr>
          <p:cNvPr id="3" name="Content Placeholder 2">
            <a:extLst>
              <a:ext uri="{FF2B5EF4-FFF2-40B4-BE49-F238E27FC236}">
                <a16:creationId xmlns:a16="http://schemas.microsoft.com/office/drawing/2014/main" id="{19236E16-BE06-6140-AD52-33B019BD0AE6}"/>
              </a:ext>
            </a:extLst>
          </p:cNvPr>
          <p:cNvSpPr>
            <a:spLocks noGrp="1"/>
          </p:cNvSpPr>
          <p:nvPr>
            <p:ph idx="1"/>
          </p:nvPr>
        </p:nvSpPr>
        <p:spPr>
          <a:xfrm>
            <a:off x="228600" y="685800"/>
            <a:ext cx="8839200" cy="5562600"/>
          </a:xfrm>
        </p:spPr>
        <p:txBody>
          <a:bodyPr/>
          <a:lstStyle/>
          <a:p>
            <a:pPr>
              <a:lnSpc>
                <a:spcPct val="80000"/>
              </a:lnSpc>
              <a:spcBef>
                <a:spcPct val="15000"/>
              </a:spcBef>
              <a:tabLst>
                <a:tab pos="2635250" algn="l"/>
              </a:tabLst>
            </a:pPr>
            <a:r>
              <a:rPr lang="en-US" altLang="en-US" sz="2000" dirty="0">
                <a:ea typeface="ＭＳ Ｐゴシック" panose="020B0600070205080204" pitchFamily="34" charset="-128"/>
              </a:rPr>
              <a:t>Write and erase cycles require “high” voltage</a:t>
            </a:r>
          </a:p>
          <a:p>
            <a:pPr lvl="1">
              <a:lnSpc>
                <a:spcPct val="80000"/>
              </a:lnSpc>
              <a:spcBef>
                <a:spcPct val="15000"/>
              </a:spcBef>
              <a:tabLst>
                <a:tab pos="2635250" algn="l"/>
              </a:tabLst>
            </a:pPr>
            <a:r>
              <a:rPr lang="en-US" altLang="en-US" sz="2000" dirty="0">
                <a:ea typeface="ＭＳ Ｐゴシック" panose="020B0600070205080204" pitchFamily="34" charset="-128"/>
              </a:rPr>
              <a:t>Damages memory cells, limits SSD lifespan</a:t>
            </a:r>
          </a:p>
          <a:p>
            <a:pPr lvl="1">
              <a:lnSpc>
                <a:spcPct val="80000"/>
              </a:lnSpc>
              <a:spcBef>
                <a:spcPct val="15000"/>
              </a:spcBef>
              <a:tabLst>
                <a:tab pos="2635250" algn="l"/>
              </a:tabLst>
            </a:pPr>
            <a:r>
              <a:rPr lang="en-US" altLang="en-US" sz="2000" dirty="0">
                <a:ea typeface="ＭＳ Ｐゴシック" panose="020B0600070205080204" pitchFamily="34" charset="-128"/>
              </a:rPr>
              <a:t>Controller uses ECC, performs wear leveling</a:t>
            </a:r>
          </a:p>
          <a:p>
            <a:pPr lvl="1">
              <a:lnSpc>
                <a:spcPct val="80000"/>
              </a:lnSpc>
              <a:spcBef>
                <a:spcPct val="15000"/>
              </a:spcBef>
              <a:tabLst>
                <a:tab pos="2635250" algn="l"/>
              </a:tabLst>
            </a:pPr>
            <a:endParaRPr lang="en-US" altLang="en-US" sz="2000" dirty="0">
              <a:ea typeface="ＭＳ Ｐゴシック" panose="020B0600070205080204" pitchFamily="34" charset="-128"/>
            </a:endParaRPr>
          </a:p>
          <a:p>
            <a:pPr lvl="1">
              <a:lnSpc>
                <a:spcPct val="80000"/>
              </a:lnSpc>
              <a:spcBef>
                <a:spcPct val="15000"/>
              </a:spcBef>
              <a:tabLst>
                <a:tab pos="2635250" algn="l"/>
              </a:tabLst>
            </a:pPr>
            <a:endParaRPr lang="en-US" altLang="en-US" sz="2000" dirty="0">
              <a:ea typeface="ＭＳ Ｐゴシック" panose="020B0600070205080204" pitchFamily="34" charset="-128"/>
            </a:endParaRPr>
          </a:p>
          <a:p>
            <a:pPr lvl="1">
              <a:lnSpc>
                <a:spcPct val="80000"/>
              </a:lnSpc>
              <a:spcBef>
                <a:spcPct val="15000"/>
              </a:spcBef>
              <a:tabLst>
                <a:tab pos="2635250" algn="l"/>
              </a:tabLst>
            </a:pPr>
            <a:endParaRPr lang="en-US" altLang="en-US" sz="2000" dirty="0">
              <a:ea typeface="ＭＳ Ｐゴシック" panose="020B0600070205080204" pitchFamily="34" charset="-128"/>
            </a:endParaRPr>
          </a:p>
          <a:p>
            <a:pPr lvl="1">
              <a:lnSpc>
                <a:spcPct val="80000"/>
              </a:lnSpc>
              <a:spcBef>
                <a:spcPct val="15000"/>
              </a:spcBef>
              <a:tabLst>
                <a:tab pos="2635250" algn="l"/>
              </a:tabLst>
            </a:pPr>
            <a:endParaRPr lang="en-US" altLang="en-US" sz="2000" dirty="0">
              <a:ea typeface="ＭＳ Ｐゴシック" panose="020B0600070205080204" pitchFamily="34" charset="-128"/>
            </a:endParaRPr>
          </a:p>
          <a:p>
            <a:pPr lvl="1">
              <a:lnSpc>
                <a:spcPct val="80000"/>
              </a:lnSpc>
              <a:spcBef>
                <a:spcPct val="15000"/>
              </a:spcBef>
              <a:tabLst>
                <a:tab pos="2635250" algn="l"/>
              </a:tabLst>
            </a:pPr>
            <a:endParaRPr lang="en-US" altLang="en-US" sz="2000" dirty="0">
              <a:ea typeface="ＭＳ Ｐゴシック" panose="020B0600070205080204" pitchFamily="34" charset="-128"/>
            </a:endParaRPr>
          </a:p>
          <a:p>
            <a:pPr lvl="1">
              <a:lnSpc>
                <a:spcPct val="80000"/>
              </a:lnSpc>
              <a:spcBef>
                <a:spcPct val="15000"/>
              </a:spcBef>
              <a:tabLst>
                <a:tab pos="2635250" algn="l"/>
              </a:tabLst>
            </a:pPr>
            <a:endParaRPr lang="en-US" altLang="en-US" sz="2000" dirty="0">
              <a:ea typeface="ＭＳ Ｐゴシック" panose="020B0600070205080204" pitchFamily="34" charset="-128"/>
            </a:endParaRPr>
          </a:p>
          <a:p>
            <a:pPr lvl="1">
              <a:lnSpc>
                <a:spcPct val="80000"/>
              </a:lnSpc>
              <a:spcBef>
                <a:spcPct val="15000"/>
              </a:spcBef>
              <a:tabLst>
                <a:tab pos="2635250" algn="l"/>
              </a:tabLst>
            </a:pPr>
            <a:endParaRPr lang="en-US" altLang="en-US" sz="2400" dirty="0">
              <a:ea typeface="ＭＳ Ｐゴシック" panose="020B0600070205080204" pitchFamily="34" charset="-128"/>
            </a:endParaRPr>
          </a:p>
          <a:p>
            <a:pPr lvl="1">
              <a:lnSpc>
                <a:spcPct val="80000"/>
              </a:lnSpc>
              <a:spcBef>
                <a:spcPct val="15000"/>
              </a:spcBef>
              <a:buFontTx/>
              <a:buNone/>
              <a:tabLst>
                <a:tab pos="2635250" algn="l"/>
              </a:tabLst>
            </a:pPr>
            <a:endParaRPr lang="en-US" altLang="en-US" sz="2000" dirty="0">
              <a:ea typeface="ＭＳ Ｐゴシック" panose="020B0600070205080204" pitchFamily="34" charset="-128"/>
            </a:endParaRPr>
          </a:p>
          <a:p>
            <a:pPr>
              <a:lnSpc>
                <a:spcPct val="80000"/>
              </a:lnSpc>
              <a:spcBef>
                <a:spcPct val="15000"/>
              </a:spcBef>
              <a:tabLst>
                <a:tab pos="2635250" algn="l"/>
              </a:tabLst>
            </a:pPr>
            <a:endParaRPr lang="en-US" altLang="en-US" sz="2000" dirty="0">
              <a:ea typeface="ＭＳ Ｐゴシック" panose="020B0600070205080204" pitchFamily="34" charset="-128"/>
            </a:endParaRPr>
          </a:p>
          <a:p>
            <a:pPr>
              <a:lnSpc>
                <a:spcPct val="80000"/>
              </a:lnSpc>
              <a:spcBef>
                <a:spcPct val="15000"/>
              </a:spcBef>
              <a:tabLst>
                <a:tab pos="2635250" algn="l"/>
              </a:tabLst>
            </a:pPr>
            <a:endParaRPr lang="en-US" altLang="en-US" sz="2000" dirty="0">
              <a:ea typeface="ＭＳ Ｐゴシック" panose="020B0600070205080204" pitchFamily="34" charset="-128"/>
            </a:endParaRPr>
          </a:p>
          <a:p>
            <a:pPr>
              <a:lnSpc>
                <a:spcPct val="80000"/>
              </a:lnSpc>
              <a:spcBef>
                <a:spcPct val="15000"/>
              </a:spcBef>
              <a:tabLst>
                <a:tab pos="2635250" algn="l"/>
              </a:tabLst>
            </a:pPr>
            <a:r>
              <a:rPr lang="en-US" altLang="en-US" sz="2000" dirty="0">
                <a:ea typeface="ＭＳ Ｐゴシック" panose="020B0600070205080204" pitchFamily="34" charset="-128"/>
              </a:rPr>
              <a:t>Result is very workload dependent performance</a:t>
            </a:r>
          </a:p>
          <a:p>
            <a:pPr lvl="1">
              <a:lnSpc>
                <a:spcPct val="80000"/>
              </a:lnSpc>
              <a:spcBef>
                <a:spcPct val="15000"/>
              </a:spcBef>
              <a:tabLst>
                <a:tab pos="2635250" algn="l"/>
              </a:tabLst>
            </a:pPr>
            <a:r>
              <a:rPr lang="en-US" altLang="en-US" sz="2000" dirty="0">
                <a:solidFill>
                  <a:schemeClr val="hlink"/>
                </a:solidFill>
                <a:ea typeface="ＭＳ Ｐゴシック" panose="020B0600070205080204" pitchFamily="34" charset="-128"/>
              </a:rPr>
              <a:t>Latency = Queuing Time + Controller time (Find Free Block) + Xfer Time</a:t>
            </a:r>
          </a:p>
          <a:p>
            <a:pPr lvl="1">
              <a:lnSpc>
                <a:spcPct val="80000"/>
              </a:lnSpc>
              <a:spcBef>
                <a:spcPct val="15000"/>
              </a:spcBef>
              <a:tabLst>
                <a:tab pos="2635250" algn="l"/>
              </a:tabLst>
            </a:pPr>
            <a:r>
              <a:rPr lang="en-US" altLang="en-US" sz="2000" dirty="0">
                <a:solidFill>
                  <a:schemeClr val="hlink"/>
                </a:solidFill>
                <a:ea typeface="ＭＳ Ｐゴシック" panose="020B0600070205080204" pitchFamily="34" charset="-128"/>
              </a:rPr>
              <a:t>Highest BW: </a:t>
            </a:r>
            <a:r>
              <a:rPr lang="en-US" altLang="en-US" sz="2000" dirty="0">
                <a:ea typeface="ＭＳ Ｐゴシック" panose="020B0600070205080204" pitchFamily="34" charset="-128"/>
              </a:rPr>
              <a:t>Seq. OR Random writes (limited by empty pages)</a:t>
            </a:r>
          </a:p>
        </p:txBody>
      </p:sp>
      <p:sp>
        <p:nvSpPr>
          <p:cNvPr id="6" name="Rounded Rectangle 5">
            <a:extLst>
              <a:ext uri="{FF2B5EF4-FFF2-40B4-BE49-F238E27FC236}">
                <a16:creationId xmlns:a16="http://schemas.microsoft.com/office/drawing/2014/main" id="{63747753-E747-B84D-8437-391BCFC20698}"/>
              </a:ext>
            </a:extLst>
          </p:cNvPr>
          <p:cNvSpPr>
            <a:spLocks noChangeArrowheads="1"/>
          </p:cNvSpPr>
          <p:nvPr/>
        </p:nvSpPr>
        <p:spPr bwMode="auto">
          <a:xfrm>
            <a:off x="-33338" y="5788025"/>
            <a:ext cx="9144001" cy="1066800"/>
          </a:xfrm>
          <a:prstGeom prst="roundRect">
            <a:avLst>
              <a:gd name="adj" fmla="val 16667"/>
            </a:avLst>
          </a:prstGeom>
          <a:solidFill>
            <a:srgbClr val="FFFF99"/>
          </a:solidFill>
          <a:ln w="9525">
            <a:solidFill>
              <a:schemeClr val="tx1"/>
            </a:solidFill>
            <a:round/>
            <a:headEnd/>
            <a:tailEnd/>
          </a:ln>
          <a:effectLst>
            <a:outerShdw blurRad="50800" dist="38100" dir="2700000" rotWithShape="0">
              <a:srgbClr val="808080">
                <a:alpha val="42999"/>
              </a:srgbClr>
            </a:outerShdw>
          </a:effectLst>
        </p:spPr>
        <p:txBody>
          <a:bodyPr wrap="none" anchor="ctr"/>
          <a:lstStyle/>
          <a:p>
            <a:pPr>
              <a:defRPr/>
            </a:pPr>
            <a:r>
              <a:rPr lang="en-US" sz="3200" b="0" dirty="0">
                <a:latin typeface="Calibri" charset="0"/>
                <a:ea typeface="Calibri" charset="0"/>
                <a:cs typeface="Calibri" charset="0"/>
              </a:rPr>
              <a:t>Rule of thumb: writes 10x more expensive than reads, </a:t>
            </a:r>
          </a:p>
          <a:p>
            <a:pPr>
              <a:defRPr/>
            </a:pPr>
            <a:r>
              <a:rPr lang="en-US" sz="3200" b="0" dirty="0">
                <a:latin typeface="Calibri" charset="0"/>
                <a:ea typeface="Calibri" charset="0"/>
                <a:cs typeface="Calibri" charset="0"/>
              </a:rPr>
              <a:t>and erases 10x more expensive than writes</a:t>
            </a:r>
          </a:p>
        </p:txBody>
      </p:sp>
      <p:pic>
        <p:nvPicPr>
          <p:cNvPr id="28676" name="Picture 4">
            <a:extLst>
              <a:ext uri="{FF2B5EF4-FFF2-40B4-BE49-F238E27FC236}">
                <a16:creationId xmlns:a16="http://schemas.microsoft.com/office/drawing/2014/main" id="{F735D0E1-02ED-C14C-A963-B4EA86DB6BA6}"/>
              </a:ext>
            </a:extLst>
          </p:cNvPr>
          <p:cNvPicPr>
            <a:picLocks noChangeAspect="1"/>
          </p:cNvPicPr>
          <p:nvPr/>
        </p:nvPicPr>
        <p:blipFill>
          <a:blip r:embed="rId3">
            <a:extLst>
              <a:ext uri="{28A0092B-C50C-407E-A947-70E740481C1C}">
                <a14:useLocalDpi xmlns:a14="http://schemas.microsoft.com/office/drawing/2010/main" val="0"/>
              </a:ext>
            </a:extLst>
          </a:blip>
          <a:srcRect t="4588" b="19098"/>
          <a:stretch>
            <a:fillRect/>
          </a:stretch>
        </p:blipFill>
        <p:spPr bwMode="auto">
          <a:xfrm>
            <a:off x="1676400" y="1752600"/>
            <a:ext cx="5105400" cy="257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4BCA6455-59D2-FB41-9128-9ABB297D4FCA}"/>
              </a:ext>
            </a:extLst>
          </p:cNvPr>
          <p:cNvSpPr txBox="1"/>
          <p:nvPr/>
        </p:nvSpPr>
        <p:spPr>
          <a:xfrm>
            <a:off x="7024796" y="-43736"/>
            <a:ext cx="1914307" cy="246221"/>
          </a:xfrm>
          <a:prstGeom prst="rect">
            <a:avLst/>
          </a:prstGeom>
          <a:noFill/>
        </p:spPr>
        <p:txBody>
          <a:bodyPr wrap="none" rtlCol="0">
            <a:spAutoFit/>
          </a:bodyPr>
          <a:lstStyle/>
          <a:p>
            <a:r>
              <a:rPr lang="en-US" sz="1000" b="0" i="0" dirty="0">
                <a:latin typeface="Calibri" pitchFamily="34" charset="0"/>
              </a:rPr>
              <a:t>CS162 </a:t>
            </a:r>
            <a:r>
              <a:rPr lang="en-US" sz="1000" b="0" i="0" dirty="0" err="1">
                <a:latin typeface="Calibri" pitchFamily="34" charset="0"/>
              </a:rPr>
              <a:t>Univ</a:t>
            </a:r>
            <a:r>
              <a:rPr lang="en-US" sz="1000" b="0" i="0" dirty="0">
                <a:latin typeface="Calibri" pitchFamily="34" charset="0"/>
              </a:rPr>
              <a:t> of California Berkeley</a:t>
            </a:r>
          </a:p>
        </p:txBody>
      </p:sp>
    </p:spTree>
    <p:extLst>
      <p:ext uri="{BB962C8B-B14F-4D97-AF65-F5344CB8AC3E}">
        <p14:creationId xmlns:p14="http://schemas.microsoft.com/office/powerpoint/2010/main" val="28645027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3" end="1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4" end="1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a:extLst>
              <a:ext uri="{FF2B5EF4-FFF2-40B4-BE49-F238E27FC236}">
                <a16:creationId xmlns:a16="http://schemas.microsoft.com/office/drawing/2014/main" id="{D60D72BC-EB62-3E4B-8C20-C40FE7D6EC24}"/>
              </a:ext>
            </a:extLst>
          </p:cNvPr>
          <p:cNvSpPr>
            <a:spLocks noGrp="1"/>
          </p:cNvSpPr>
          <p:nvPr>
            <p:ph type="title"/>
          </p:nvPr>
        </p:nvSpPr>
        <p:spPr>
          <a:xfrm>
            <a:off x="457200" y="152400"/>
            <a:ext cx="7162800" cy="533400"/>
          </a:xfrm>
        </p:spPr>
        <p:txBody>
          <a:bodyPr/>
          <a:lstStyle/>
          <a:p>
            <a:r>
              <a:rPr lang="en-US" altLang="en-US">
                <a:latin typeface="Helvetica" pitchFamily="2" charset="0"/>
                <a:ea typeface="ＭＳ Ｐゴシック" panose="020B0600070205080204" pitchFamily="34" charset="-128"/>
              </a:rPr>
              <a:t>SSD Architecture – Reads</a:t>
            </a:r>
          </a:p>
        </p:txBody>
      </p:sp>
      <p:sp>
        <p:nvSpPr>
          <p:cNvPr id="43011" name="Content Placeholder 2">
            <a:extLst>
              <a:ext uri="{FF2B5EF4-FFF2-40B4-BE49-F238E27FC236}">
                <a16:creationId xmlns:a16="http://schemas.microsoft.com/office/drawing/2014/main" id="{2A52207B-AAD8-564B-814A-C27F7C5FEC2C}"/>
              </a:ext>
            </a:extLst>
          </p:cNvPr>
          <p:cNvSpPr>
            <a:spLocks noGrp="1"/>
          </p:cNvSpPr>
          <p:nvPr>
            <p:ph idx="1"/>
          </p:nvPr>
        </p:nvSpPr>
        <p:spPr>
          <a:xfrm>
            <a:off x="266700" y="4325178"/>
            <a:ext cx="8382000" cy="2362200"/>
          </a:xfrm>
        </p:spPr>
        <p:txBody>
          <a:bodyPr/>
          <a:lstStyle/>
          <a:p>
            <a:pPr marL="0" lvl="1" indent="0">
              <a:lnSpc>
                <a:spcPct val="80000"/>
              </a:lnSpc>
              <a:spcBef>
                <a:spcPct val="15000"/>
              </a:spcBef>
              <a:buFontTx/>
              <a:buNone/>
              <a:tabLst>
                <a:tab pos="2635250" algn="l"/>
              </a:tabLst>
            </a:pPr>
            <a:r>
              <a:rPr lang="en-US" altLang="en-US" sz="2000" dirty="0">
                <a:latin typeface="Helvetica" pitchFamily="2" charset="0"/>
                <a:ea typeface="ＭＳ Ｐゴシック" panose="020B0600070205080204" pitchFamily="34" charset="-128"/>
              </a:rPr>
              <a:t>Reading data similar to memory read (</a:t>
            </a:r>
            <a:r>
              <a:rPr lang="en-US" altLang="en-US" sz="2000" dirty="0">
                <a:latin typeface="Arial" panose="020B0604020202020204" pitchFamily="34" charset="0"/>
                <a:ea typeface="ＭＳ Ｐゴシック" panose="020B0600070205080204" pitchFamily="34" charset="-128"/>
              </a:rPr>
              <a:t>25μs</a:t>
            </a:r>
            <a:r>
              <a:rPr lang="en-US" altLang="en-US" sz="2000" dirty="0">
                <a:latin typeface="Helvetica" pitchFamily="2" charset="0"/>
                <a:ea typeface="ＭＳ Ｐゴシック" panose="020B0600070205080204" pitchFamily="34" charset="-128"/>
              </a:rPr>
              <a:t>)</a:t>
            </a:r>
          </a:p>
          <a:p>
            <a:pPr marL="342900" lvl="1" indent="-342900">
              <a:lnSpc>
                <a:spcPct val="80000"/>
              </a:lnSpc>
              <a:spcBef>
                <a:spcPct val="15000"/>
              </a:spcBef>
              <a:tabLst>
                <a:tab pos="2635250" algn="l"/>
              </a:tabLst>
            </a:pPr>
            <a:r>
              <a:rPr lang="en-US" altLang="en-US" sz="2000" dirty="0">
                <a:latin typeface="Helvetica" pitchFamily="2" charset="0"/>
                <a:ea typeface="ＭＳ Ｐゴシック" panose="020B0600070205080204" pitchFamily="34" charset="-128"/>
              </a:rPr>
              <a:t>No seek or rotational latency</a:t>
            </a:r>
          </a:p>
          <a:p>
            <a:pPr marL="342900" lvl="1" indent="-342900">
              <a:lnSpc>
                <a:spcPct val="80000"/>
              </a:lnSpc>
              <a:spcBef>
                <a:spcPct val="15000"/>
              </a:spcBef>
              <a:tabLst>
                <a:tab pos="2635250" algn="l"/>
              </a:tabLst>
            </a:pPr>
            <a:r>
              <a:rPr lang="en-US" altLang="en-US" sz="2000" dirty="0">
                <a:latin typeface="Helvetica" pitchFamily="2" charset="0"/>
                <a:ea typeface="ＭＳ Ｐゴシック" panose="020B0600070205080204" pitchFamily="34" charset="-128"/>
              </a:rPr>
              <a:t>Transfer time: transfer a 4KB page</a:t>
            </a:r>
          </a:p>
          <a:p>
            <a:pPr lvl="2">
              <a:lnSpc>
                <a:spcPct val="80000"/>
              </a:lnSpc>
              <a:spcBef>
                <a:spcPct val="15000"/>
              </a:spcBef>
              <a:tabLst>
                <a:tab pos="2635250" algn="l"/>
              </a:tabLst>
            </a:pPr>
            <a:r>
              <a:rPr lang="en-US" altLang="en-US" sz="1800" dirty="0">
                <a:latin typeface="Helvetica" pitchFamily="2" charset="0"/>
                <a:ea typeface="ＭＳ Ｐゴシック" panose="020B0600070205080204" pitchFamily="34" charset="-128"/>
              </a:rPr>
              <a:t>Limited by controller and disk interface (SATA: 300-600MB/s)</a:t>
            </a:r>
          </a:p>
          <a:p>
            <a:pPr marL="342900" lvl="1" indent="-342900">
              <a:lnSpc>
                <a:spcPct val="80000"/>
              </a:lnSpc>
              <a:spcBef>
                <a:spcPct val="15000"/>
              </a:spcBef>
              <a:tabLst>
                <a:tab pos="2635250" algn="l"/>
              </a:tabLst>
            </a:pPr>
            <a:r>
              <a:rPr lang="en-US" altLang="en-US" sz="2000" dirty="0">
                <a:solidFill>
                  <a:schemeClr val="hlink"/>
                </a:solidFill>
                <a:latin typeface="Helvetica" pitchFamily="2" charset="0"/>
                <a:ea typeface="ＭＳ Ｐゴシック" panose="020B0600070205080204" pitchFamily="34" charset="-128"/>
              </a:rPr>
              <a:t>Latency = Queuing Time + Controller time + Xfer Time</a:t>
            </a:r>
          </a:p>
          <a:p>
            <a:pPr marL="342900" lvl="1" indent="-342900">
              <a:lnSpc>
                <a:spcPct val="80000"/>
              </a:lnSpc>
              <a:spcBef>
                <a:spcPct val="15000"/>
              </a:spcBef>
              <a:tabLst>
                <a:tab pos="2635250" algn="l"/>
              </a:tabLst>
            </a:pPr>
            <a:r>
              <a:rPr lang="en-US" altLang="en-US" sz="2000" dirty="0">
                <a:solidFill>
                  <a:schemeClr val="hlink"/>
                </a:solidFill>
                <a:latin typeface="Helvetica" pitchFamily="2" charset="0"/>
                <a:ea typeface="ＭＳ Ｐゴシック" panose="020B0600070205080204" pitchFamily="34" charset="-128"/>
              </a:rPr>
              <a:t>Highest Bandwidth: </a:t>
            </a:r>
            <a:r>
              <a:rPr lang="en-US" altLang="en-US" sz="2000" dirty="0">
                <a:latin typeface="Helvetica" pitchFamily="2" charset="0"/>
                <a:ea typeface="ＭＳ Ｐゴシック" panose="020B0600070205080204" pitchFamily="34" charset="-128"/>
              </a:rPr>
              <a:t>Sequential OR Random reads</a:t>
            </a:r>
          </a:p>
          <a:p>
            <a:pPr>
              <a:tabLst>
                <a:tab pos="2635250" algn="l"/>
              </a:tabLst>
            </a:pPr>
            <a:endParaRPr lang="en-US" altLang="en-US" sz="2000" dirty="0">
              <a:latin typeface="Helvetica" pitchFamily="2" charset="0"/>
              <a:ea typeface="ＭＳ Ｐゴシック" panose="020B0600070205080204" pitchFamily="34" charset="-128"/>
            </a:endParaRPr>
          </a:p>
        </p:txBody>
      </p:sp>
      <p:sp>
        <p:nvSpPr>
          <p:cNvPr id="23555" name="Rounded Rectangle 3">
            <a:extLst>
              <a:ext uri="{FF2B5EF4-FFF2-40B4-BE49-F238E27FC236}">
                <a16:creationId xmlns:a16="http://schemas.microsoft.com/office/drawing/2014/main" id="{7B453742-0720-8541-A33F-CB7B0A489927}"/>
              </a:ext>
            </a:extLst>
          </p:cNvPr>
          <p:cNvSpPr>
            <a:spLocks noChangeArrowheads="1"/>
          </p:cNvSpPr>
          <p:nvPr/>
        </p:nvSpPr>
        <p:spPr bwMode="auto">
          <a:xfrm>
            <a:off x="533400" y="1295400"/>
            <a:ext cx="914400" cy="1371600"/>
          </a:xfrm>
          <a:prstGeom prst="roundRect">
            <a:avLst>
              <a:gd name="adj" fmla="val 16667"/>
            </a:avLst>
          </a:prstGeom>
          <a:solidFill>
            <a:srgbClr val="DFE9FF"/>
          </a:solidFill>
          <a:ln w="38100">
            <a:solidFill>
              <a:schemeClr val="tx1"/>
            </a:solidFill>
            <a:round/>
            <a:headEnd/>
            <a:tailEnd/>
          </a:ln>
        </p:spPr>
        <p:txBody>
          <a:bodyPr wrap="none" lIns="90478" tIns="44445" rIns="90478" bIns="44445" anchor="ctr"/>
          <a:lstStyle>
            <a:lvl1pPr indent="-228600" eaLnBrk="0" hangingPunct="0">
              <a:defRPr sz="2200" b="1">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defRPr sz="2200" b="1">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defRPr sz="2200" b="1">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defRPr sz="2200" b="1">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defRPr sz="22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2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2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2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200" b="1">
                <a:solidFill>
                  <a:schemeClr val="tx1"/>
                </a:solidFill>
                <a:latin typeface="Comic Sans MS" panose="030F0902030302020204" pitchFamily="66" charset="0"/>
                <a:ea typeface="ＭＳ Ｐゴシック" panose="020B0600070205080204" pitchFamily="34" charset="-128"/>
              </a:defRPr>
            </a:lvl9pPr>
          </a:lstStyle>
          <a:p>
            <a:pPr eaLnBrk="1" hangingPunct="1"/>
            <a:r>
              <a:rPr lang="en-US" altLang="en-US">
                <a:latin typeface="Helvetica" pitchFamily="2" charset="0"/>
              </a:rPr>
              <a:t>Host</a:t>
            </a:r>
          </a:p>
        </p:txBody>
      </p:sp>
      <p:sp>
        <p:nvSpPr>
          <p:cNvPr id="23556" name="Rounded Rectangle 5">
            <a:extLst>
              <a:ext uri="{FF2B5EF4-FFF2-40B4-BE49-F238E27FC236}">
                <a16:creationId xmlns:a16="http://schemas.microsoft.com/office/drawing/2014/main" id="{49129A49-9986-1A4E-83D7-9FF9F1622E00}"/>
              </a:ext>
            </a:extLst>
          </p:cNvPr>
          <p:cNvSpPr>
            <a:spLocks noChangeArrowheads="1"/>
          </p:cNvSpPr>
          <p:nvPr/>
        </p:nvSpPr>
        <p:spPr bwMode="auto">
          <a:xfrm>
            <a:off x="2133600" y="1295400"/>
            <a:ext cx="1219200" cy="1371600"/>
          </a:xfrm>
          <a:prstGeom prst="roundRect">
            <a:avLst>
              <a:gd name="adj" fmla="val 16667"/>
            </a:avLst>
          </a:prstGeom>
          <a:solidFill>
            <a:srgbClr val="FFFF00"/>
          </a:solidFill>
          <a:ln w="38100">
            <a:solidFill>
              <a:schemeClr val="tx1"/>
            </a:solidFill>
            <a:round/>
            <a:headEnd/>
            <a:tailEnd/>
          </a:ln>
        </p:spPr>
        <p:txBody>
          <a:bodyPr wrap="none" lIns="90478" tIns="44445" rIns="90478" bIns="44445" anchor="ctr"/>
          <a:lstStyle>
            <a:lvl1pPr indent="-228600" eaLnBrk="0" hangingPunct="0">
              <a:defRPr sz="2200" b="1">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defRPr sz="2200" b="1">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defRPr sz="2200" b="1">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defRPr sz="2200" b="1">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defRPr sz="22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2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2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2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200" b="1">
                <a:solidFill>
                  <a:schemeClr val="tx1"/>
                </a:solidFill>
                <a:latin typeface="Comic Sans MS" panose="030F0902030302020204" pitchFamily="66" charset="0"/>
                <a:ea typeface="ＭＳ Ｐゴシック" panose="020B0600070205080204" pitchFamily="34" charset="-128"/>
              </a:defRPr>
            </a:lvl9pPr>
          </a:lstStyle>
          <a:p>
            <a:pPr eaLnBrk="1" hangingPunct="1"/>
            <a:r>
              <a:rPr lang="en-US" altLang="en-US" sz="1800" b="0">
                <a:latin typeface="Helvetica" pitchFamily="2" charset="0"/>
              </a:rPr>
              <a:t>Buffer</a:t>
            </a:r>
          </a:p>
          <a:p>
            <a:pPr eaLnBrk="1" hangingPunct="1"/>
            <a:r>
              <a:rPr lang="en-US" altLang="en-US" sz="1800" b="0">
                <a:latin typeface="Helvetica" pitchFamily="2" charset="0"/>
              </a:rPr>
              <a:t>Manager</a:t>
            </a:r>
          </a:p>
          <a:p>
            <a:pPr eaLnBrk="1" hangingPunct="1"/>
            <a:r>
              <a:rPr lang="en-US" altLang="en-US" sz="1800" b="0">
                <a:latin typeface="Helvetica" pitchFamily="2" charset="0"/>
              </a:rPr>
              <a:t>(software</a:t>
            </a:r>
          </a:p>
          <a:p>
            <a:pPr eaLnBrk="1" hangingPunct="1"/>
            <a:r>
              <a:rPr lang="en-US" altLang="en-US" sz="1800" b="0">
                <a:latin typeface="Helvetica" pitchFamily="2" charset="0"/>
              </a:rPr>
              <a:t>Queue)</a:t>
            </a:r>
          </a:p>
        </p:txBody>
      </p:sp>
      <p:sp>
        <p:nvSpPr>
          <p:cNvPr id="23557" name="Rounded Rectangle 6">
            <a:extLst>
              <a:ext uri="{FF2B5EF4-FFF2-40B4-BE49-F238E27FC236}">
                <a16:creationId xmlns:a16="http://schemas.microsoft.com/office/drawing/2014/main" id="{0D922BC5-8CDC-C145-B557-964BE7E99E6C}"/>
              </a:ext>
            </a:extLst>
          </p:cNvPr>
          <p:cNvSpPr>
            <a:spLocks noChangeArrowheads="1"/>
          </p:cNvSpPr>
          <p:nvPr/>
        </p:nvSpPr>
        <p:spPr bwMode="auto">
          <a:xfrm>
            <a:off x="3810000" y="1295400"/>
            <a:ext cx="1295400" cy="1371600"/>
          </a:xfrm>
          <a:prstGeom prst="roundRect">
            <a:avLst>
              <a:gd name="adj" fmla="val 16667"/>
            </a:avLst>
          </a:prstGeom>
          <a:solidFill>
            <a:srgbClr val="FFFF00"/>
          </a:solidFill>
          <a:ln w="38100">
            <a:solidFill>
              <a:schemeClr val="tx1"/>
            </a:solidFill>
            <a:round/>
            <a:headEnd/>
            <a:tailEnd/>
          </a:ln>
        </p:spPr>
        <p:txBody>
          <a:bodyPr wrap="none" lIns="90478" tIns="44445" rIns="90478" bIns="44445" anchor="ctr"/>
          <a:lstStyle>
            <a:lvl1pPr indent="-228600" eaLnBrk="0" hangingPunct="0">
              <a:defRPr sz="2200" b="1">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defRPr sz="2200" b="1">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defRPr sz="2200" b="1">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defRPr sz="2200" b="1">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defRPr sz="22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2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2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2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200" b="1">
                <a:solidFill>
                  <a:schemeClr val="tx1"/>
                </a:solidFill>
                <a:latin typeface="Comic Sans MS" panose="030F0902030302020204" pitchFamily="66" charset="0"/>
                <a:ea typeface="ＭＳ Ｐゴシック" panose="020B0600070205080204" pitchFamily="34" charset="-128"/>
              </a:defRPr>
            </a:lvl9pPr>
          </a:lstStyle>
          <a:p>
            <a:pPr eaLnBrk="1" hangingPunct="1"/>
            <a:r>
              <a:rPr lang="en-US" altLang="en-US" sz="2000" b="0">
                <a:latin typeface="Helvetica" pitchFamily="2" charset="0"/>
              </a:rPr>
              <a:t>Flash</a:t>
            </a:r>
          </a:p>
          <a:p>
            <a:pPr eaLnBrk="1" hangingPunct="1"/>
            <a:r>
              <a:rPr lang="en-US" altLang="en-US" sz="2000" b="0">
                <a:latin typeface="Helvetica" pitchFamily="2" charset="0"/>
              </a:rPr>
              <a:t>Memory</a:t>
            </a:r>
          </a:p>
          <a:p>
            <a:pPr eaLnBrk="1" hangingPunct="1"/>
            <a:r>
              <a:rPr lang="en-US" altLang="en-US" sz="2000" b="0">
                <a:latin typeface="Helvetica" pitchFamily="2" charset="0"/>
              </a:rPr>
              <a:t>Controller</a:t>
            </a:r>
          </a:p>
        </p:txBody>
      </p:sp>
      <p:sp>
        <p:nvSpPr>
          <p:cNvPr id="23558" name="Rounded Rectangle 7">
            <a:extLst>
              <a:ext uri="{FF2B5EF4-FFF2-40B4-BE49-F238E27FC236}">
                <a16:creationId xmlns:a16="http://schemas.microsoft.com/office/drawing/2014/main" id="{AEE3F85E-BBA7-4449-AAD6-C06876F28D8B}"/>
              </a:ext>
            </a:extLst>
          </p:cNvPr>
          <p:cNvSpPr>
            <a:spLocks noChangeArrowheads="1"/>
          </p:cNvSpPr>
          <p:nvPr/>
        </p:nvSpPr>
        <p:spPr bwMode="auto">
          <a:xfrm>
            <a:off x="2362200" y="3124200"/>
            <a:ext cx="990600" cy="685800"/>
          </a:xfrm>
          <a:prstGeom prst="roundRect">
            <a:avLst>
              <a:gd name="adj" fmla="val 16667"/>
            </a:avLst>
          </a:prstGeom>
          <a:solidFill>
            <a:srgbClr val="FFFF00"/>
          </a:solidFill>
          <a:ln w="38100">
            <a:solidFill>
              <a:schemeClr val="tx1"/>
            </a:solidFill>
            <a:round/>
            <a:headEnd/>
            <a:tailEnd/>
          </a:ln>
        </p:spPr>
        <p:txBody>
          <a:bodyPr wrap="none" lIns="90478" tIns="44445" rIns="90478" bIns="44445" anchor="ctr"/>
          <a:lstStyle>
            <a:lvl1pPr indent="-228600" eaLnBrk="0" hangingPunct="0">
              <a:defRPr sz="2200" b="1">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defRPr sz="2200" b="1">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defRPr sz="2200" b="1">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defRPr sz="2200" b="1">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defRPr sz="22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2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2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2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200" b="1">
                <a:solidFill>
                  <a:schemeClr val="tx1"/>
                </a:solidFill>
                <a:latin typeface="Comic Sans MS" panose="030F0902030302020204" pitchFamily="66" charset="0"/>
                <a:ea typeface="ＭＳ Ｐゴシック" panose="020B0600070205080204" pitchFamily="34" charset="-128"/>
              </a:defRPr>
            </a:lvl9pPr>
          </a:lstStyle>
          <a:p>
            <a:pPr eaLnBrk="1" hangingPunct="1"/>
            <a:r>
              <a:rPr lang="en-US" altLang="en-US" sz="1800" b="0">
                <a:latin typeface="Helvetica" pitchFamily="2" charset="0"/>
              </a:rPr>
              <a:t>DRAM</a:t>
            </a:r>
          </a:p>
        </p:txBody>
      </p:sp>
      <p:cxnSp>
        <p:nvCxnSpPr>
          <p:cNvPr id="23559" name="Straight Arrow Connector 84">
            <a:extLst>
              <a:ext uri="{FF2B5EF4-FFF2-40B4-BE49-F238E27FC236}">
                <a16:creationId xmlns:a16="http://schemas.microsoft.com/office/drawing/2014/main" id="{7FB0F45C-C9B9-7F4B-8FA8-E7B2E5295A6F}"/>
              </a:ext>
            </a:extLst>
          </p:cNvPr>
          <p:cNvCxnSpPr>
            <a:cxnSpLocks noChangeShapeType="1"/>
            <a:stCxn id="23555" idx="3"/>
            <a:endCxn id="23556" idx="1"/>
          </p:cNvCxnSpPr>
          <p:nvPr/>
        </p:nvCxnSpPr>
        <p:spPr bwMode="auto">
          <a:xfrm>
            <a:off x="1447800" y="1981200"/>
            <a:ext cx="685800" cy="0"/>
          </a:xfrm>
          <a:prstGeom prst="straightConnector1">
            <a:avLst/>
          </a:prstGeom>
          <a:noFill/>
          <a:ln w="38100">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23560" name="Straight Arrow Connector 86">
            <a:extLst>
              <a:ext uri="{FF2B5EF4-FFF2-40B4-BE49-F238E27FC236}">
                <a16:creationId xmlns:a16="http://schemas.microsoft.com/office/drawing/2014/main" id="{677826C8-A0E2-024C-934A-4D7BECFBEDA8}"/>
              </a:ext>
            </a:extLst>
          </p:cNvPr>
          <p:cNvCxnSpPr>
            <a:cxnSpLocks noChangeShapeType="1"/>
            <a:stCxn id="23556" idx="3"/>
            <a:endCxn id="23557" idx="1"/>
          </p:cNvCxnSpPr>
          <p:nvPr/>
        </p:nvCxnSpPr>
        <p:spPr bwMode="auto">
          <a:xfrm>
            <a:off x="3352800" y="1981200"/>
            <a:ext cx="457200" cy="0"/>
          </a:xfrm>
          <a:prstGeom prst="straightConnector1">
            <a:avLst/>
          </a:prstGeom>
          <a:noFill/>
          <a:ln w="38100">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23561" name="Straight Arrow Connector 89">
            <a:extLst>
              <a:ext uri="{FF2B5EF4-FFF2-40B4-BE49-F238E27FC236}">
                <a16:creationId xmlns:a16="http://schemas.microsoft.com/office/drawing/2014/main" id="{F3C6439E-7614-E14C-B6D6-2F13FC22D162}"/>
              </a:ext>
            </a:extLst>
          </p:cNvPr>
          <p:cNvCxnSpPr>
            <a:cxnSpLocks noChangeShapeType="1"/>
            <a:stCxn id="23558" idx="0"/>
            <a:endCxn id="23556" idx="2"/>
          </p:cNvCxnSpPr>
          <p:nvPr/>
        </p:nvCxnSpPr>
        <p:spPr bwMode="auto">
          <a:xfrm flipH="1" flipV="1">
            <a:off x="2743200" y="2667000"/>
            <a:ext cx="114300" cy="457200"/>
          </a:xfrm>
          <a:prstGeom prst="straightConnector1">
            <a:avLst/>
          </a:prstGeom>
          <a:noFill/>
          <a:ln w="38100">
            <a:solidFill>
              <a:schemeClr val="tx1"/>
            </a:solidFill>
            <a:round/>
            <a:headEnd type="arrow" w="med" len="med"/>
            <a:tailEnd type="arrow" w="med" len="med"/>
          </a:ln>
          <a:extLst>
            <a:ext uri="{909E8E84-426E-40DD-AFC4-6F175D3DCCD1}">
              <a14:hiddenFill xmlns:a14="http://schemas.microsoft.com/office/drawing/2010/main">
                <a:noFill/>
              </a14:hiddenFill>
            </a:ext>
          </a:extLst>
        </p:spPr>
      </p:cxnSp>
      <p:grpSp>
        <p:nvGrpSpPr>
          <p:cNvPr id="43019" name="Group 95">
            <a:extLst>
              <a:ext uri="{FF2B5EF4-FFF2-40B4-BE49-F238E27FC236}">
                <a16:creationId xmlns:a16="http://schemas.microsoft.com/office/drawing/2014/main" id="{1BF1BFA2-4954-0049-813E-C182E8160576}"/>
              </a:ext>
            </a:extLst>
          </p:cNvPr>
          <p:cNvGrpSpPr>
            <a:grpSpLocks/>
          </p:cNvGrpSpPr>
          <p:nvPr/>
        </p:nvGrpSpPr>
        <p:grpSpPr bwMode="auto">
          <a:xfrm>
            <a:off x="5943600" y="533400"/>
            <a:ext cx="3048000" cy="4495800"/>
            <a:chOff x="5105400" y="990600"/>
            <a:chExt cx="3048000" cy="4495800"/>
          </a:xfrm>
          <a:solidFill>
            <a:srgbClr val="FFFF00"/>
          </a:solidFill>
        </p:grpSpPr>
        <p:sp>
          <p:nvSpPr>
            <p:cNvPr id="43022" name="Rounded Rectangle 9">
              <a:extLst>
                <a:ext uri="{FF2B5EF4-FFF2-40B4-BE49-F238E27FC236}">
                  <a16:creationId xmlns:a16="http://schemas.microsoft.com/office/drawing/2014/main" id="{6AB13185-476D-B448-B1E6-1530DF88E623}"/>
                </a:ext>
              </a:extLst>
            </p:cNvPr>
            <p:cNvSpPr>
              <a:spLocks noChangeArrowheads="1"/>
            </p:cNvSpPr>
            <p:nvPr/>
          </p:nvSpPr>
          <p:spPr bwMode="auto">
            <a:xfrm>
              <a:off x="5791200" y="990600"/>
              <a:ext cx="762000" cy="381000"/>
            </a:xfrm>
            <a:prstGeom prst="roundRect">
              <a:avLst>
                <a:gd name="adj" fmla="val 16667"/>
              </a:avLst>
            </a:prstGeom>
            <a:grpFill/>
            <a:ln w="38100">
              <a:solidFill>
                <a:schemeClr val="tx1"/>
              </a:solidFill>
              <a:round/>
              <a:headEnd/>
              <a:tailEnd/>
            </a:ln>
          </p:spPr>
          <p:txBody>
            <a:bodyPr wrap="none" lIns="90478" tIns="44445" rIns="90478" bIns="44445" anchor="ctr"/>
            <a:lstStyle/>
            <a:p>
              <a:pPr indent="-228600">
                <a:defRPr/>
              </a:pPr>
              <a:r>
                <a:rPr lang="en-US" sz="1600" b="0">
                  <a:latin typeface="Helvetica" charset="0"/>
                  <a:ea typeface="ＭＳ Ｐゴシック" charset="0"/>
                  <a:cs typeface="Helvetica" charset="0"/>
                </a:rPr>
                <a:t>NAND</a:t>
              </a:r>
            </a:p>
          </p:txBody>
        </p:sp>
        <p:sp>
          <p:nvSpPr>
            <p:cNvPr id="43023" name="Rounded Rectangle 8">
              <a:extLst>
                <a:ext uri="{FF2B5EF4-FFF2-40B4-BE49-F238E27FC236}">
                  <a16:creationId xmlns:a16="http://schemas.microsoft.com/office/drawing/2014/main" id="{80580966-3317-A146-BFD2-3259EFCF0088}"/>
                </a:ext>
              </a:extLst>
            </p:cNvPr>
            <p:cNvSpPr>
              <a:spLocks noChangeArrowheads="1"/>
            </p:cNvSpPr>
            <p:nvPr/>
          </p:nvSpPr>
          <p:spPr bwMode="auto">
            <a:xfrm>
              <a:off x="5638800" y="1143000"/>
              <a:ext cx="762000" cy="381000"/>
            </a:xfrm>
            <a:prstGeom prst="roundRect">
              <a:avLst>
                <a:gd name="adj" fmla="val 16667"/>
              </a:avLst>
            </a:prstGeom>
            <a:grpFill/>
            <a:ln w="38100">
              <a:solidFill>
                <a:schemeClr val="tx1"/>
              </a:solidFill>
              <a:round/>
              <a:headEnd/>
              <a:tailEnd/>
            </a:ln>
          </p:spPr>
          <p:txBody>
            <a:bodyPr wrap="none" lIns="90478" tIns="44445" rIns="90478" bIns="44445" anchor="ctr"/>
            <a:lstStyle/>
            <a:p>
              <a:pPr indent="-228600">
                <a:defRPr/>
              </a:pPr>
              <a:r>
                <a:rPr lang="en-US" sz="1600" b="0">
                  <a:latin typeface="Helvetica" charset="0"/>
                  <a:ea typeface="ＭＳ Ｐゴシック" charset="0"/>
                  <a:cs typeface="Helvetica" charset="0"/>
                </a:rPr>
                <a:t>NAND</a:t>
              </a:r>
            </a:p>
          </p:txBody>
        </p:sp>
        <p:sp>
          <p:nvSpPr>
            <p:cNvPr id="43024" name="Rounded Rectangle 10">
              <a:extLst>
                <a:ext uri="{FF2B5EF4-FFF2-40B4-BE49-F238E27FC236}">
                  <a16:creationId xmlns:a16="http://schemas.microsoft.com/office/drawing/2014/main" id="{6C34481C-AD8A-474C-B307-656FEFF679AF}"/>
                </a:ext>
              </a:extLst>
            </p:cNvPr>
            <p:cNvSpPr>
              <a:spLocks noChangeArrowheads="1"/>
            </p:cNvSpPr>
            <p:nvPr/>
          </p:nvSpPr>
          <p:spPr bwMode="auto">
            <a:xfrm>
              <a:off x="5486400" y="1295400"/>
              <a:ext cx="762000" cy="381000"/>
            </a:xfrm>
            <a:prstGeom prst="roundRect">
              <a:avLst>
                <a:gd name="adj" fmla="val 16667"/>
              </a:avLst>
            </a:prstGeom>
            <a:grpFill/>
            <a:ln w="38100">
              <a:solidFill>
                <a:schemeClr val="tx1"/>
              </a:solidFill>
              <a:round/>
              <a:headEnd/>
              <a:tailEnd/>
            </a:ln>
          </p:spPr>
          <p:txBody>
            <a:bodyPr wrap="none" lIns="90478" tIns="44445" rIns="90478" bIns="44445" anchor="ctr"/>
            <a:lstStyle/>
            <a:p>
              <a:pPr indent="-228600">
                <a:defRPr/>
              </a:pPr>
              <a:r>
                <a:rPr lang="en-US" sz="1600" b="0">
                  <a:latin typeface="Helvetica" charset="0"/>
                  <a:ea typeface="ＭＳ Ｐゴシック" charset="0"/>
                  <a:cs typeface="Helvetica" charset="0"/>
                </a:rPr>
                <a:t>NAND</a:t>
              </a:r>
            </a:p>
          </p:txBody>
        </p:sp>
        <p:sp>
          <p:nvSpPr>
            <p:cNvPr id="43025" name="Rounded Rectangle 11">
              <a:extLst>
                <a:ext uri="{FF2B5EF4-FFF2-40B4-BE49-F238E27FC236}">
                  <a16:creationId xmlns:a16="http://schemas.microsoft.com/office/drawing/2014/main" id="{8159AC6F-B94E-4744-9A3A-CFE49E1BFC48}"/>
                </a:ext>
              </a:extLst>
            </p:cNvPr>
            <p:cNvSpPr>
              <a:spLocks noChangeArrowheads="1"/>
            </p:cNvSpPr>
            <p:nvPr/>
          </p:nvSpPr>
          <p:spPr bwMode="auto">
            <a:xfrm>
              <a:off x="5334000" y="1447800"/>
              <a:ext cx="762000" cy="381000"/>
            </a:xfrm>
            <a:prstGeom prst="roundRect">
              <a:avLst>
                <a:gd name="adj" fmla="val 16667"/>
              </a:avLst>
            </a:prstGeom>
            <a:grpFill/>
            <a:ln w="38100">
              <a:solidFill>
                <a:schemeClr val="tx1"/>
              </a:solidFill>
              <a:round/>
              <a:headEnd/>
              <a:tailEnd/>
            </a:ln>
          </p:spPr>
          <p:txBody>
            <a:bodyPr wrap="none" lIns="90478" tIns="44445" rIns="90478" bIns="44445" anchor="ctr"/>
            <a:lstStyle/>
            <a:p>
              <a:pPr indent="-228600">
                <a:defRPr/>
              </a:pPr>
              <a:r>
                <a:rPr lang="en-US" sz="1600" b="0">
                  <a:latin typeface="Helvetica" charset="0"/>
                  <a:ea typeface="ＭＳ Ｐゴシック" charset="0"/>
                  <a:cs typeface="Helvetica" charset="0"/>
                </a:rPr>
                <a:t>NAND</a:t>
              </a:r>
            </a:p>
          </p:txBody>
        </p:sp>
        <p:sp>
          <p:nvSpPr>
            <p:cNvPr id="43026" name="Rounded Rectangle 12">
              <a:extLst>
                <a:ext uri="{FF2B5EF4-FFF2-40B4-BE49-F238E27FC236}">
                  <a16:creationId xmlns:a16="http://schemas.microsoft.com/office/drawing/2014/main" id="{036FF5D9-4F2B-ED4C-9E37-5B0BE6D45DCE}"/>
                </a:ext>
              </a:extLst>
            </p:cNvPr>
            <p:cNvSpPr>
              <a:spLocks noChangeArrowheads="1"/>
            </p:cNvSpPr>
            <p:nvPr/>
          </p:nvSpPr>
          <p:spPr bwMode="auto">
            <a:xfrm>
              <a:off x="7086600" y="990600"/>
              <a:ext cx="762000" cy="381000"/>
            </a:xfrm>
            <a:prstGeom prst="roundRect">
              <a:avLst>
                <a:gd name="adj" fmla="val 16667"/>
              </a:avLst>
            </a:prstGeom>
            <a:grpFill/>
            <a:ln w="38100">
              <a:solidFill>
                <a:schemeClr val="tx1"/>
              </a:solidFill>
              <a:round/>
              <a:headEnd/>
              <a:tailEnd/>
            </a:ln>
          </p:spPr>
          <p:txBody>
            <a:bodyPr wrap="none" lIns="90478" tIns="44445" rIns="90478" bIns="44445" anchor="ctr"/>
            <a:lstStyle/>
            <a:p>
              <a:pPr indent="-228600">
                <a:defRPr/>
              </a:pPr>
              <a:r>
                <a:rPr lang="en-US" sz="1600" b="0">
                  <a:latin typeface="Helvetica" charset="0"/>
                  <a:ea typeface="ＭＳ Ｐゴシック" charset="0"/>
                  <a:cs typeface="Helvetica" charset="0"/>
                </a:rPr>
                <a:t>NAND</a:t>
              </a:r>
            </a:p>
          </p:txBody>
        </p:sp>
        <p:sp>
          <p:nvSpPr>
            <p:cNvPr id="43027" name="Rounded Rectangle 13">
              <a:extLst>
                <a:ext uri="{FF2B5EF4-FFF2-40B4-BE49-F238E27FC236}">
                  <a16:creationId xmlns:a16="http://schemas.microsoft.com/office/drawing/2014/main" id="{4B7A8845-F3B0-474B-A4ED-8F290DFCE340}"/>
                </a:ext>
              </a:extLst>
            </p:cNvPr>
            <p:cNvSpPr>
              <a:spLocks noChangeArrowheads="1"/>
            </p:cNvSpPr>
            <p:nvPr/>
          </p:nvSpPr>
          <p:spPr bwMode="auto">
            <a:xfrm>
              <a:off x="6934200" y="1143000"/>
              <a:ext cx="762000" cy="381000"/>
            </a:xfrm>
            <a:prstGeom prst="roundRect">
              <a:avLst>
                <a:gd name="adj" fmla="val 16667"/>
              </a:avLst>
            </a:prstGeom>
            <a:grpFill/>
            <a:ln w="38100">
              <a:solidFill>
                <a:schemeClr val="tx1"/>
              </a:solidFill>
              <a:round/>
              <a:headEnd/>
              <a:tailEnd/>
            </a:ln>
          </p:spPr>
          <p:txBody>
            <a:bodyPr wrap="none" lIns="90478" tIns="44445" rIns="90478" bIns="44445" anchor="ctr"/>
            <a:lstStyle/>
            <a:p>
              <a:pPr indent="-228600">
                <a:defRPr/>
              </a:pPr>
              <a:r>
                <a:rPr lang="en-US" sz="1600" b="0">
                  <a:latin typeface="Helvetica" charset="0"/>
                  <a:ea typeface="ＭＳ Ｐゴシック" charset="0"/>
                  <a:cs typeface="Helvetica" charset="0"/>
                </a:rPr>
                <a:t>NAND</a:t>
              </a:r>
            </a:p>
          </p:txBody>
        </p:sp>
        <p:sp>
          <p:nvSpPr>
            <p:cNvPr id="43028" name="Rounded Rectangle 14">
              <a:extLst>
                <a:ext uri="{FF2B5EF4-FFF2-40B4-BE49-F238E27FC236}">
                  <a16:creationId xmlns:a16="http://schemas.microsoft.com/office/drawing/2014/main" id="{F18254FA-B6EE-8849-95FA-3347CBD87DE9}"/>
                </a:ext>
              </a:extLst>
            </p:cNvPr>
            <p:cNvSpPr>
              <a:spLocks noChangeArrowheads="1"/>
            </p:cNvSpPr>
            <p:nvPr/>
          </p:nvSpPr>
          <p:spPr bwMode="auto">
            <a:xfrm>
              <a:off x="6781800" y="1295400"/>
              <a:ext cx="762000" cy="381000"/>
            </a:xfrm>
            <a:prstGeom prst="roundRect">
              <a:avLst>
                <a:gd name="adj" fmla="val 16667"/>
              </a:avLst>
            </a:prstGeom>
            <a:grpFill/>
            <a:ln w="38100">
              <a:solidFill>
                <a:schemeClr val="tx1"/>
              </a:solidFill>
              <a:round/>
              <a:headEnd/>
              <a:tailEnd/>
            </a:ln>
          </p:spPr>
          <p:txBody>
            <a:bodyPr wrap="none" lIns="90478" tIns="44445" rIns="90478" bIns="44445" anchor="ctr"/>
            <a:lstStyle/>
            <a:p>
              <a:pPr indent="-228600">
                <a:defRPr/>
              </a:pPr>
              <a:r>
                <a:rPr lang="en-US" sz="1600" b="0">
                  <a:latin typeface="Helvetica" charset="0"/>
                  <a:ea typeface="ＭＳ Ｐゴシック" charset="0"/>
                  <a:cs typeface="Helvetica" charset="0"/>
                </a:rPr>
                <a:t>NAND</a:t>
              </a:r>
            </a:p>
          </p:txBody>
        </p:sp>
        <p:sp>
          <p:nvSpPr>
            <p:cNvPr id="43029" name="Rounded Rectangle 15">
              <a:extLst>
                <a:ext uri="{FF2B5EF4-FFF2-40B4-BE49-F238E27FC236}">
                  <a16:creationId xmlns:a16="http://schemas.microsoft.com/office/drawing/2014/main" id="{6FCA635A-8DC5-AD44-8C85-350B0ABCA8BA}"/>
                </a:ext>
              </a:extLst>
            </p:cNvPr>
            <p:cNvSpPr>
              <a:spLocks noChangeArrowheads="1"/>
            </p:cNvSpPr>
            <p:nvPr/>
          </p:nvSpPr>
          <p:spPr bwMode="auto">
            <a:xfrm>
              <a:off x="6629400" y="1447800"/>
              <a:ext cx="762000" cy="381000"/>
            </a:xfrm>
            <a:prstGeom prst="roundRect">
              <a:avLst>
                <a:gd name="adj" fmla="val 16667"/>
              </a:avLst>
            </a:prstGeom>
            <a:grpFill/>
            <a:ln w="38100">
              <a:solidFill>
                <a:schemeClr val="tx1"/>
              </a:solidFill>
              <a:round/>
              <a:headEnd/>
              <a:tailEnd/>
            </a:ln>
          </p:spPr>
          <p:txBody>
            <a:bodyPr wrap="none" lIns="90478" tIns="44445" rIns="90478" bIns="44445" anchor="ctr"/>
            <a:lstStyle/>
            <a:p>
              <a:pPr indent="-228600">
                <a:defRPr/>
              </a:pPr>
              <a:r>
                <a:rPr lang="en-US" sz="1600" b="0">
                  <a:latin typeface="Helvetica" charset="0"/>
                  <a:ea typeface="ＭＳ Ｐゴシック" charset="0"/>
                  <a:cs typeface="Helvetica" charset="0"/>
                </a:rPr>
                <a:t>NAND</a:t>
              </a:r>
            </a:p>
          </p:txBody>
        </p:sp>
        <p:cxnSp>
          <p:nvCxnSpPr>
            <p:cNvPr id="43030" name="Straight Arrow Connector 17">
              <a:extLst>
                <a:ext uri="{FF2B5EF4-FFF2-40B4-BE49-F238E27FC236}">
                  <a16:creationId xmlns:a16="http://schemas.microsoft.com/office/drawing/2014/main" id="{B07B2FB6-8EA1-9748-B651-31F521C910EB}"/>
                </a:ext>
              </a:extLst>
            </p:cNvPr>
            <p:cNvCxnSpPr>
              <a:cxnSpLocks noChangeShapeType="1"/>
            </p:cNvCxnSpPr>
            <p:nvPr/>
          </p:nvCxnSpPr>
          <p:spPr bwMode="auto">
            <a:xfrm>
              <a:off x="5105400" y="2057400"/>
              <a:ext cx="3048000" cy="0"/>
            </a:xfrm>
            <a:prstGeom prst="straightConnector1">
              <a:avLst/>
            </a:prstGeom>
            <a:grpFill/>
            <a:ln w="38100">
              <a:solidFill>
                <a:schemeClr val="tx1"/>
              </a:solidFill>
              <a:round/>
              <a:headEnd/>
              <a:tailEnd type="arrow" w="med" len="med"/>
            </a:ln>
            <a:extLst/>
          </p:spPr>
        </p:cxnSp>
        <p:cxnSp>
          <p:nvCxnSpPr>
            <p:cNvPr id="43031" name="Straight Connector 19">
              <a:extLst>
                <a:ext uri="{FF2B5EF4-FFF2-40B4-BE49-F238E27FC236}">
                  <a16:creationId xmlns:a16="http://schemas.microsoft.com/office/drawing/2014/main" id="{2E1E829A-B089-8843-A110-95CC39171579}"/>
                </a:ext>
              </a:extLst>
            </p:cNvPr>
            <p:cNvCxnSpPr>
              <a:cxnSpLocks noChangeShapeType="1"/>
              <a:stCxn id="43025" idx="2"/>
            </p:cNvCxnSpPr>
            <p:nvPr/>
          </p:nvCxnSpPr>
          <p:spPr bwMode="auto">
            <a:xfrm>
              <a:off x="5715000" y="1828800"/>
              <a:ext cx="0" cy="228600"/>
            </a:xfrm>
            <a:prstGeom prst="line">
              <a:avLst/>
            </a:prstGeom>
            <a:grpFill/>
            <a:ln w="38100">
              <a:solidFill>
                <a:schemeClr val="tx1"/>
              </a:solidFill>
              <a:round/>
              <a:headEnd/>
              <a:tailEnd/>
            </a:ln>
            <a:extLst/>
          </p:spPr>
        </p:cxnSp>
        <p:cxnSp>
          <p:nvCxnSpPr>
            <p:cNvPr id="43032" name="Straight Connector 20">
              <a:extLst>
                <a:ext uri="{FF2B5EF4-FFF2-40B4-BE49-F238E27FC236}">
                  <a16:creationId xmlns:a16="http://schemas.microsoft.com/office/drawing/2014/main" id="{63D219B9-83E2-3B4F-96AC-A1D9F5AB70B1}"/>
                </a:ext>
              </a:extLst>
            </p:cNvPr>
            <p:cNvCxnSpPr>
              <a:cxnSpLocks noChangeShapeType="1"/>
            </p:cNvCxnSpPr>
            <p:nvPr/>
          </p:nvCxnSpPr>
          <p:spPr bwMode="auto">
            <a:xfrm>
              <a:off x="5867400" y="1828800"/>
              <a:ext cx="0" cy="228600"/>
            </a:xfrm>
            <a:prstGeom prst="line">
              <a:avLst/>
            </a:prstGeom>
            <a:grpFill/>
            <a:ln w="38100">
              <a:solidFill>
                <a:schemeClr val="tx1"/>
              </a:solidFill>
              <a:round/>
              <a:headEnd/>
              <a:tailEnd/>
            </a:ln>
            <a:extLst/>
          </p:spPr>
        </p:cxnSp>
        <p:cxnSp>
          <p:nvCxnSpPr>
            <p:cNvPr id="43033" name="Straight Connector 21">
              <a:extLst>
                <a:ext uri="{FF2B5EF4-FFF2-40B4-BE49-F238E27FC236}">
                  <a16:creationId xmlns:a16="http://schemas.microsoft.com/office/drawing/2014/main" id="{E103CDDC-8C0F-C340-AC7F-ACA4413327D4}"/>
                </a:ext>
              </a:extLst>
            </p:cNvPr>
            <p:cNvCxnSpPr>
              <a:cxnSpLocks noChangeShapeType="1"/>
            </p:cNvCxnSpPr>
            <p:nvPr/>
          </p:nvCxnSpPr>
          <p:spPr bwMode="auto">
            <a:xfrm>
              <a:off x="6019800" y="1828800"/>
              <a:ext cx="0" cy="228600"/>
            </a:xfrm>
            <a:prstGeom prst="line">
              <a:avLst/>
            </a:prstGeom>
            <a:grpFill/>
            <a:ln w="38100">
              <a:solidFill>
                <a:schemeClr val="tx1"/>
              </a:solidFill>
              <a:round/>
              <a:headEnd/>
              <a:tailEnd/>
            </a:ln>
            <a:extLst/>
          </p:spPr>
        </p:cxnSp>
        <p:cxnSp>
          <p:nvCxnSpPr>
            <p:cNvPr id="43034" name="Straight Connector 22">
              <a:extLst>
                <a:ext uri="{FF2B5EF4-FFF2-40B4-BE49-F238E27FC236}">
                  <a16:creationId xmlns:a16="http://schemas.microsoft.com/office/drawing/2014/main" id="{A783AD90-A838-1C4F-A664-ABC0E78AB3D9}"/>
                </a:ext>
              </a:extLst>
            </p:cNvPr>
            <p:cNvCxnSpPr>
              <a:cxnSpLocks noChangeShapeType="1"/>
            </p:cNvCxnSpPr>
            <p:nvPr/>
          </p:nvCxnSpPr>
          <p:spPr bwMode="auto">
            <a:xfrm>
              <a:off x="6172200" y="1676400"/>
              <a:ext cx="0" cy="381000"/>
            </a:xfrm>
            <a:prstGeom prst="line">
              <a:avLst/>
            </a:prstGeom>
            <a:grpFill/>
            <a:ln w="38100">
              <a:solidFill>
                <a:schemeClr val="tx1"/>
              </a:solidFill>
              <a:round/>
              <a:headEnd/>
              <a:tailEnd/>
            </a:ln>
            <a:extLst/>
          </p:spPr>
        </p:cxnSp>
        <p:cxnSp>
          <p:nvCxnSpPr>
            <p:cNvPr id="43035" name="Straight Connector 25">
              <a:extLst>
                <a:ext uri="{FF2B5EF4-FFF2-40B4-BE49-F238E27FC236}">
                  <a16:creationId xmlns:a16="http://schemas.microsoft.com/office/drawing/2014/main" id="{14B92580-3838-364D-8593-C0C84C4C056B}"/>
                </a:ext>
              </a:extLst>
            </p:cNvPr>
            <p:cNvCxnSpPr>
              <a:cxnSpLocks noChangeShapeType="1"/>
            </p:cNvCxnSpPr>
            <p:nvPr/>
          </p:nvCxnSpPr>
          <p:spPr bwMode="auto">
            <a:xfrm>
              <a:off x="7010400" y="1828800"/>
              <a:ext cx="0" cy="228600"/>
            </a:xfrm>
            <a:prstGeom prst="line">
              <a:avLst/>
            </a:prstGeom>
            <a:grpFill/>
            <a:ln w="38100">
              <a:solidFill>
                <a:schemeClr val="tx1"/>
              </a:solidFill>
              <a:round/>
              <a:headEnd/>
              <a:tailEnd/>
            </a:ln>
            <a:extLst/>
          </p:spPr>
        </p:cxnSp>
        <p:cxnSp>
          <p:nvCxnSpPr>
            <p:cNvPr id="43036" name="Straight Connector 26">
              <a:extLst>
                <a:ext uri="{FF2B5EF4-FFF2-40B4-BE49-F238E27FC236}">
                  <a16:creationId xmlns:a16="http://schemas.microsoft.com/office/drawing/2014/main" id="{483DA850-BD01-4244-ABEB-E9878D5A00E2}"/>
                </a:ext>
              </a:extLst>
            </p:cNvPr>
            <p:cNvCxnSpPr>
              <a:cxnSpLocks noChangeShapeType="1"/>
            </p:cNvCxnSpPr>
            <p:nvPr/>
          </p:nvCxnSpPr>
          <p:spPr bwMode="auto">
            <a:xfrm>
              <a:off x="7162800" y="1828800"/>
              <a:ext cx="0" cy="228600"/>
            </a:xfrm>
            <a:prstGeom prst="line">
              <a:avLst/>
            </a:prstGeom>
            <a:grpFill/>
            <a:ln w="38100">
              <a:solidFill>
                <a:schemeClr val="tx1"/>
              </a:solidFill>
              <a:round/>
              <a:headEnd/>
              <a:tailEnd/>
            </a:ln>
            <a:extLst/>
          </p:spPr>
        </p:cxnSp>
        <p:cxnSp>
          <p:nvCxnSpPr>
            <p:cNvPr id="43037" name="Straight Connector 27">
              <a:extLst>
                <a:ext uri="{FF2B5EF4-FFF2-40B4-BE49-F238E27FC236}">
                  <a16:creationId xmlns:a16="http://schemas.microsoft.com/office/drawing/2014/main" id="{C4C0AC5A-FF2A-F64E-AACD-6B2226461447}"/>
                </a:ext>
              </a:extLst>
            </p:cNvPr>
            <p:cNvCxnSpPr>
              <a:cxnSpLocks noChangeShapeType="1"/>
            </p:cNvCxnSpPr>
            <p:nvPr/>
          </p:nvCxnSpPr>
          <p:spPr bwMode="auto">
            <a:xfrm>
              <a:off x="7315200" y="1828800"/>
              <a:ext cx="0" cy="228600"/>
            </a:xfrm>
            <a:prstGeom prst="line">
              <a:avLst/>
            </a:prstGeom>
            <a:grpFill/>
            <a:ln w="38100">
              <a:solidFill>
                <a:schemeClr val="tx1"/>
              </a:solidFill>
              <a:round/>
              <a:headEnd/>
              <a:tailEnd/>
            </a:ln>
            <a:extLst/>
          </p:spPr>
        </p:cxnSp>
        <p:cxnSp>
          <p:nvCxnSpPr>
            <p:cNvPr id="43038" name="Straight Connector 28">
              <a:extLst>
                <a:ext uri="{FF2B5EF4-FFF2-40B4-BE49-F238E27FC236}">
                  <a16:creationId xmlns:a16="http://schemas.microsoft.com/office/drawing/2014/main" id="{389A658B-6D41-464B-912D-3C6B6407090A}"/>
                </a:ext>
              </a:extLst>
            </p:cNvPr>
            <p:cNvCxnSpPr>
              <a:cxnSpLocks noChangeShapeType="1"/>
            </p:cNvCxnSpPr>
            <p:nvPr/>
          </p:nvCxnSpPr>
          <p:spPr bwMode="auto">
            <a:xfrm>
              <a:off x="7467600" y="1676400"/>
              <a:ext cx="0" cy="381000"/>
            </a:xfrm>
            <a:prstGeom prst="line">
              <a:avLst/>
            </a:prstGeom>
            <a:grpFill/>
            <a:ln w="38100">
              <a:solidFill>
                <a:schemeClr val="tx1"/>
              </a:solidFill>
              <a:round/>
              <a:headEnd/>
              <a:tailEnd/>
            </a:ln>
            <a:extLst/>
          </p:spPr>
        </p:cxnSp>
        <p:grpSp>
          <p:nvGrpSpPr>
            <p:cNvPr id="43039" name="Group 46">
              <a:extLst>
                <a:ext uri="{FF2B5EF4-FFF2-40B4-BE49-F238E27FC236}">
                  <a16:creationId xmlns:a16="http://schemas.microsoft.com/office/drawing/2014/main" id="{32EE1EFC-3549-CD43-B1D3-EDAD9641E197}"/>
                </a:ext>
              </a:extLst>
            </p:cNvPr>
            <p:cNvGrpSpPr>
              <a:grpSpLocks/>
            </p:cNvGrpSpPr>
            <p:nvPr/>
          </p:nvGrpSpPr>
          <p:grpSpPr bwMode="auto">
            <a:xfrm>
              <a:off x="5105400" y="2133600"/>
              <a:ext cx="3048000" cy="1066800"/>
              <a:chOff x="5105400" y="2133600"/>
              <a:chExt cx="3048000" cy="1066800"/>
            </a:xfrm>
            <a:grpFill/>
          </p:grpSpPr>
          <p:sp>
            <p:nvSpPr>
              <p:cNvPr id="43077" name="Rounded Rectangle 29">
                <a:extLst>
                  <a:ext uri="{FF2B5EF4-FFF2-40B4-BE49-F238E27FC236}">
                    <a16:creationId xmlns:a16="http://schemas.microsoft.com/office/drawing/2014/main" id="{0CA1D294-3137-ED40-8D1C-57423D556BE1}"/>
                  </a:ext>
                </a:extLst>
              </p:cNvPr>
              <p:cNvSpPr>
                <a:spLocks noChangeArrowheads="1"/>
              </p:cNvSpPr>
              <p:nvPr/>
            </p:nvSpPr>
            <p:spPr bwMode="auto">
              <a:xfrm>
                <a:off x="5791200" y="2133600"/>
                <a:ext cx="762000" cy="381000"/>
              </a:xfrm>
              <a:prstGeom prst="roundRect">
                <a:avLst>
                  <a:gd name="adj" fmla="val 16667"/>
                </a:avLst>
              </a:prstGeom>
              <a:grpFill/>
              <a:ln w="38100">
                <a:solidFill>
                  <a:schemeClr val="tx1"/>
                </a:solidFill>
                <a:round/>
                <a:headEnd/>
                <a:tailEnd/>
              </a:ln>
            </p:spPr>
            <p:txBody>
              <a:bodyPr wrap="none" lIns="90478" tIns="44445" rIns="90478" bIns="44445" anchor="ctr"/>
              <a:lstStyle/>
              <a:p>
                <a:pPr indent="-228600">
                  <a:defRPr/>
                </a:pPr>
                <a:r>
                  <a:rPr lang="en-US" sz="1600" b="0">
                    <a:latin typeface="Helvetica" charset="0"/>
                    <a:ea typeface="ＭＳ Ｐゴシック" charset="0"/>
                    <a:cs typeface="Helvetica" charset="0"/>
                  </a:rPr>
                  <a:t>NAND</a:t>
                </a:r>
              </a:p>
            </p:txBody>
          </p:sp>
          <p:sp>
            <p:nvSpPr>
              <p:cNvPr id="43078" name="Rounded Rectangle 30">
                <a:extLst>
                  <a:ext uri="{FF2B5EF4-FFF2-40B4-BE49-F238E27FC236}">
                    <a16:creationId xmlns:a16="http://schemas.microsoft.com/office/drawing/2014/main" id="{7C854758-C0C0-834E-B377-82A80DE60E4F}"/>
                  </a:ext>
                </a:extLst>
              </p:cNvPr>
              <p:cNvSpPr>
                <a:spLocks noChangeArrowheads="1"/>
              </p:cNvSpPr>
              <p:nvPr/>
            </p:nvSpPr>
            <p:spPr bwMode="auto">
              <a:xfrm>
                <a:off x="5638800" y="2286000"/>
                <a:ext cx="762000" cy="381000"/>
              </a:xfrm>
              <a:prstGeom prst="roundRect">
                <a:avLst>
                  <a:gd name="adj" fmla="val 16667"/>
                </a:avLst>
              </a:prstGeom>
              <a:grpFill/>
              <a:ln w="38100">
                <a:solidFill>
                  <a:schemeClr val="tx1"/>
                </a:solidFill>
                <a:round/>
                <a:headEnd/>
                <a:tailEnd/>
              </a:ln>
            </p:spPr>
            <p:txBody>
              <a:bodyPr wrap="none" lIns="90478" tIns="44445" rIns="90478" bIns="44445" anchor="ctr"/>
              <a:lstStyle/>
              <a:p>
                <a:pPr indent="-228600">
                  <a:defRPr/>
                </a:pPr>
                <a:r>
                  <a:rPr lang="en-US" sz="1600" b="0">
                    <a:latin typeface="Helvetica" charset="0"/>
                    <a:ea typeface="ＭＳ Ｐゴシック" charset="0"/>
                    <a:cs typeface="Helvetica" charset="0"/>
                  </a:rPr>
                  <a:t>NAND</a:t>
                </a:r>
              </a:p>
            </p:txBody>
          </p:sp>
          <p:sp>
            <p:nvSpPr>
              <p:cNvPr id="43079" name="Rounded Rectangle 31">
                <a:extLst>
                  <a:ext uri="{FF2B5EF4-FFF2-40B4-BE49-F238E27FC236}">
                    <a16:creationId xmlns:a16="http://schemas.microsoft.com/office/drawing/2014/main" id="{416D3839-65A1-4548-9415-CC11A3040AC5}"/>
                  </a:ext>
                </a:extLst>
              </p:cNvPr>
              <p:cNvSpPr>
                <a:spLocks noChangeArrowheads="1"/>
              </p:cNvSpPr>
              <p:nvPr/>
            </p:nvSpPr>
            <p:spPr bwMode="auto">
              <a:xfrm>
                <a:off x="5486400" y="2438400"/>
                <a:ext cx="762000" cy="381000"/>
              </a:xfrm>
              <a:prstGeom prst="roundRect">
                <a:avLst>
                  <a:gd name="adj" fmla="val 16667"/>
                </a:avLst>
              </a:prstGeom>
              <a:grpFill/>
              <a:ln w="38100">
                <a:solidFill>
                  <a:schemeClr val="tx1"/>
                </a:solidFill>
                <a:round/>
                <a:headEnd/>
                <a:tailEnd/>
              </a:ln>
            </p:spPr>
            <p:txBody>
              <a:bodyPr wrap="none" lIns="90478" tIns="44445" rIns="90478" bIns="44445" anchor="ctr"/>
              <a:lstStyle/>
              <a:p>
                <a:pPr indent="-228600">
                  <a:defRPr/>
                </a:pPr>
                <a:r>
                  <a:rPr lang="en-US" sz="1600" b="0">
                    <a:latin typeface="Helvetica" charset="0"/>
                    <a:ea typeface="ＭＳ Ｐゴシック" charset="0"/>
                    <a:cs typeface="Helvetica" charset="0"/>
                  </a:rPr>
                  <a:t>NAND</a:t>
                </a:r>
              </a:p>
            </p:txBody>
          </p:sp>
          <p:sp>
            <p:nvSpPr>
              <p:cNvPr id="43080" name="Rounded Rectangle 32">
                <a:extLst>
                  <a:ext uri="{FF2B5EF4-FFF2-40B4-BE49-F238E27FC236}">
                    <a16:creationId xmlns:a16="http://schemas.microsoft.com/office/drawing/2014/main" id="{45C90E12-F805-4443-8965-26D6BE06CA2A}"/>
                  </a:ext>
                </a:extLst>
              </p:cNvPr>
              <p:cNvSpPr>
                <a:spLocks noChangeArrowheads="1"/>
              </p:cNvSpPr>
              <p:nvPr/>
            </p:nvSpPr>
            <p:spPr bwMode="auto">
              <a:xfrm>
                <a:off x="5334000" y="2590800"/>
                <a:ext cx="762000" cy="381000"/>
              </a:xfrm>
              <a:prstGeom prst="roundRect">
                <a:avLst>
                  <a:gd name="adj" fmla="val 16667"/>
                </a:avLst>
              </a:prstGeom>
              <a:grpFill/>
              <a:ln w="38100">
                <a:solidFill>
                  <a:schemeClr val="tx1"/>
                </a:solidFill>
                <a:round/>
                <a:headEnd/>
                <a:tailEnd/>
              </a:ln>
            </p:spPr>
            <p:txBody>
              <a:bodyPr wrap="none" lIns="90478" tIns="44445" rIns="90478" bIns="44445" anchor="ctr"/>
              <a:lstStyle/>
              <a:p>
                <a:pPr indent="-228600">
                  <a:defRPr/>
                </a:pPr>
                <a:r>
                  <a:rPr lang="en-US" sz="1600" b="0">
                    <a:latin typeface="Helvetica" charset="0"/>
                    <a:ea typeface="ＭＳ Ｐゴシック" charset="0"/>
                    <a:cs typeface="Helvetica" charset="0"/>
                  </a:rPr>
                  <a:t>NAND</a:t>
                </a:r>
              </a:p>
            </p:txBody>
          </p:sp>
          <p:sp>
            <p:nvSpPr>
              <p:cNvPr id="43081" name="Rounded Rectangle 33">
                <a:extLst>
                  <a:ext uri="{FF2B5EF4-FFF2-40B4-BE49-F238E27FC236}">
                    <a16:creationId xmlns:a16="http://schemas.microsoft.com/office/drawing/2014/main" id="{29DE97CF-97B7-4247-8C85-70623CF5EE52}"/>
                  </a:ext>
                </a:extLst>
              </p:cNvPr>
              <p:cNvSpPr>
                <a:spLocks noChangeArrowheads="1"/>
              </p:cNvSpPr>
              <p:nvPr/>
            </p:nvSpPr>
            <p:spPr bwMode="auto">
              <a:xfrm>
                <a:off x="7086600" y="2133600"/>
                <a:ext cx="762000" cy="381000"/>
              </a:xfrm>
              <a:prstGeom prst="roundRect">
                <a:avLst>
                  <a:gd name="adj" fmla="val 16667"/>
                </a:avLst>
              </a:prstGeom>
              <a:grpFill/>
              <a:ln w="38100">
                <a:solidFill>
                  <a:schemeClr val="tx1"/>
                </a:solidFill>
                <a:round/>
                <a:headEnd/>
                <a:tailEnd/>
              </a:ln>
            </p:spPr>
            <p:txBody>
              <a:bodyPr wrap="none" lIns="90478" tIns="44445" rIns="90478" bIns="44445" anchor="ctr"/>
              <a:lstStyle/>
              <a:p>
                <a:pPr indent="-228600">
                  <a:defRPr/>
                </a:pPr>
                <a:r>
                  <a:rPr lang="en-US" sz="1600" b="0">
                    <a:latin typeface="Helvetica" charset="0"/>
                    <a:ea typeface="ＭＳ Ｐゴシック" charset="0"/>
                    <a:cs typeface="Helvetica" charset="0"/>
                  </a:rPr>
                  <a:t>NAND</a:t>
                </a:r>
              </a:p>
            </p:txBody>
          </p:sp>
          <p:sp>
            <p:nvSpPr>
              <p:cNvPr id="43082" name="Rounded Rectangle 34">
                <a:extLst>
                  <a:ext uri="{FF2B5EF4-FFF2-40B4-BE49-F238E27FC236}">
                    <a16:creationId xmlns:a16="http://schemas.microsoft.com/office/drawing/2014/main" id="{A54F1D39-6C2F-AB45-BF69-76BDAE75E288}"/>
                  </a:ext>
                </a:extLst>
              </p:cNvPr>
              <p:cNvSpPr>
                <a:spLocks noChangeArrowheads="1"/>
              </p:cNvSpPr>
              <p:nvPr/>
            </p:nvSpPr>
            <p:spPr bwMode="auto">
              <a:xfrm>
                <a:off x="6934200" y="2286000"/>
                <a:ext cx="762000" cy="381000"/>
              </a:xfrm>
              <a:prstGeom prst="roundRect">
                <a:avLst>
                  <a:gd name="adj" fmla="val 16667"/>
                </a:avLst>
              </a:prstGeom>
              <a:grpFill/>
              <a:ln w="38100">
                <a:solidFill>
                  <a:schemeClr val="tx1"/>
                </a:solidFill>
                <a:round/>
                <a:headEnd/>
                <a:tailEnd/>
              </a:ln>
            </p:spPr>
            <p:txBody>
              <a:bodyPr wrap="none" lIns="90478" tIns="44445" rIns="90478" bIns="44445" anchor="ctr"/>
              <a:lstStyle/>
              <a:p>
                <a:pPr indent="-228600">
                  <a:defRPr/>
                </a:pPr>
                <a:r>
                  <a:rPr lang="en-US" sz="1600" b="0">
                    <a:latin typeface="Helvetica" charset="0"/>
                    <a:ea typeface="ＭＳ Ｐゴシック" charset="0"/>
                    <a:cs typeface="Helvetica" charset="0"/>
                  </a:rPr>
                  <a:t>NAND</a:t>
                </a:r>
              </a:p>
            </p:txBody>
          </p:sp>
          <p:sp>
            <p:nvSpPr>
              <p:cNvPr id="43083" name="Rounded Rectangle 35">
                <a:extLst>
                  <a:ext uri="{FF2B5EF4-FFF2-40B4-BE49-F238E27FC236}">
                    <a16:creationId xmlns:a16="http://schemas.microsoft.com/office/drawing/2014/main" id="{EF48EDFE-017B-EC4B-8351-99C2F94C880E}"/>
                  </a:ext>
                </a:extLst>
              </p:cNvPr>
              <p:cNvSpPr>
                <a:spLocks noChangeArrowheads="1"/>
              </p:cNvSpPr>
              <p:nvPr/>
            </p:nvSpPr>
            <p:spPr bwMode="auto">
              <a:xfrm>
                <a:off x="6781800" y="2438400"/>
                <a:ext cx="762000" cy="381000"/>
              </a:xfrm>
              <a:prstGeom prst="roundRect">
                <a:avLst>
                  <a:gd name="adj" fmla="val 16667"/>
                </a:avLst>
              </a:prstGeom>
              <a:grpFill/>
              <a:ln w="38100">
                <a:solidFill>
                  <a:schemeClr val="tx1"/>
                </a:solidFill>
                <a:round/>
                <a:headEnd/>
                <a:tailEnd/>
              </a:ln>
            </p:spPr>
            <p:txBody>
              <a:bodyPr wrap="none" lIns="90478" tIns="44445" rIns="90478" bIns="44445" anchor="ctr"/>
              <a:lstStyle/>
              <a:p>
                <a:pPr indent="-228600">
                  <a:defRPr/>
                </a:pPr>
                <a:r>
                  <a:rPr lang="en-US" sz="1600" b="0">
                    <a:latin typeface="Helvetica" charset="0"/>
                    <a:ea typeface="ＭＳ Ｐゴシック" charset="0"/>
                    <a:cs typeface="Helvetica" charset="0"/>
                  </a:rPr>
                  <a:t>NAND</a:t>
                </a:r>
              </a:p>
            </p:txBody>
          </p:sp>
          <p:sp>
            <p:nvSpPr>
              <p:cNvPr id="43084" name="Rounded Rectangle 36">
                <a:extLst>
                  <a:ext uri="{FF2B5EF4-FFF2-40B4-BE49-F238E27FC236}">
                    <a16:creationId xmlns:a16="http://schemas.microsoft.com/office/drawing/2014/main" id="{6FD2C57C-BEB0-1949-8984-22E1633682B1}"/>
                  </a:ext>
                </a:extLst>
              </p:cNvPr>
              <p:cNvSpPr>
                <a:spLocks noChangeArrowheads="1"/>
              </p:cNvSpPr>
              <p:nvPr/>
            </p:nvSpPr>
            <p:spPr bwMode="auto">
              <a:xfrm>
                <a:off x="6629400" y="2590800"/>
                <a:ext cx="762000" cy="381000"/>
              </a:xfrm>
              <a:prstGeom prst="roundRect">
                <a:avLst>
                  <a:gd name="adj" fmla="val 16667"/>
                </a:avLst>
              </a:prstGeom>
              <a:grpFill/>
              <a:ln w="38100">
                <a:solidFill>
                  <a:schemeClr val="tx1"/>
                </a:solidFill>
                <a:round/>
                <a:headEnd/>
                <a:tailEnd/>
              </a:ln>
            </p:spPr>
            <p:txBody>
              <a:bodyPr wrap="none" lIns="90478" tIns="44445" rIns="90478" bIns="44445" anchor="ctr"/>
              <a:lstStyle/>
              <a:p>
                <a:pPr indent="-228600">
                  <a:defRPr/>
                </a:pPr>
                <a:r>
                  <a:rPr lang="en-US" sz="1600" b="0">
                    <a:latin typeface="Helvetica" charset="0"/>
                    <a:ea typeface="ＭＳ Ｐゴシック" charset="0"/>
                    <a:cs typeface="Helvetica" charset="0"/>
                  </a:rPr>
                  <a:t>NAND</a:t>
                </a:r>
              </a:p>
            </p:txBody>
          </p:sp>
          <p:cxnSp>
            <p:nvCxnSpPr>
              <p:cNvPr id="43085" name="Straight Arrow Connector 37">
                <a:extLst>
                  <a:ext uri="{FF2B5EF4-FFF2-40B4-BE49-F238E27FC236}">
                    <a16:creationId xmlns:a16="http://schemas.microsoft.com/office/drawing/2014/main" id="{B9ABD1D6-4B9D-9849-8AE5-491DB39CD0F2}"/>
                  </a:ext>
                </a:extLst>
              </p:cNvPr>
              <p:cNvCxnSpPr>
                <a:cxnSpLocks noChangeShapeType="1"/>
              </p:cNvCxnSpPr>
              <p:nvPr/>
            </p:nvCxnSpPr>
            <p:spPr bwMode="auto">
              <a:xfrm>
                <a:off x="5105400" y="3200400"/>
                <a:ext cx="3048000" cy="0"/>
              </a:xfrm>
              <a:prstGeom prst="straightConnector1">
                <a:avLst/>
              </a:prstGeom>
              <a:grpFill/>
              <a:ln w="38100">
                <a:solidFill>
                  <a:schemeClr val="tx1"/>
                </a:solidFill>
                <a:round/>
                <a:headEnd/>
                <a:tailEnd type="arrow" w="med" len="med"/>
              </a:ln>
              <a:extLst/>
            </p:spPr>
          </p:cxnSp>
          <p:cxnSp>
            <p:nvCxnSpPr>
              <p:cNvPr id="43086" name="Straight Connector 38">
                <a:extLst>
                  <a:ext uri="{FF2B5EF4-FFF2-40B4-BE49-F238E27FC236}">
                    <a16:creationId xmlns:a16="http://schemas.microsoft.com/office/drawing/2014/main" id="{461C01CD-6EBC-B743-946D-32BA7D44EE10}"/>
                  </a:ext>
                </a:extLst>
              </p:cNvPr>
              <p:cNvCxnSpPr>
                <a:cxnSpLocks noChangeShapeType="1"/>
                <a:stCxn id="43080" idx="2"/>
              </p:cNvCxnSpPr>
              <p:nvPr/>
            </p:nvCxnSpPr>
            <p:spPr bwMode="auto">
              <a:xfrm>
                <a:off x="5715000" y="2971800"/>
                <a:ext cx="0" cy="228600"/>
              </a:xfrm>
              <a:prstGeom prst="line">
                <a:avLst/>
              </a:prstGeom>
              <a:grpFill/>
              <a:ln w="38100">
                <a:solidFill>
                  <a:schemeClr val="tx1"/>
                </a:solidFill>
                <a:round/>
                <a:headEnd/>
                <a:tailEnd/>
              </a:ln>
              <a:extLst/>
            </p:spPr>
          </p:cxnSp>
          <p:cxnSp>
            <p:nvCxnSpPr>
              <p:cNvPr id="43087" name="Straight Connector 39">
                <a:extLst>
                  <a:ext uri="{FF2B5EF4-FFF2-40B4-BE49-F238E27FC236}">
                    <a16:creationId xmlns:a16="http://schemas.microsoft.com/office/drawing/2014/main" id="{4986EBFC-FF29-3F4E-BF81-E56FC3AC772E}"/>
                  </a:ext>
                </a:extLst>
              </p:cNvPr>
              <p:cNvCxnSpPr>
                <a:cxnSpLocks noChangeShapeType="1"/>
              </p:cNvCxnSpPr>
              <p:nvPr/>
            </p:nvCxnSpPr>
            <p:spPr bwMode="auto">
              <a:xfrm>
                <a:off x="5867400" y="2971800"/>
                <a:ext cx="0" cy="228600"/>
              </a:xfrm>
              <a:prstGeom prst="line">
                <a:avLst/>
              </a:prstGeom>
              <a:grpFill/>
              <a:ln w="38100">
                <a:solidFill>
                  <a:schemeClr val="tx1"/>
                </a:solidFill>
                <a:round/>
                <a:headEnd/>
                <a:tailEnd/>
              </a:ln>
              <a:extLst/>
            </p:spPr>
          </p:cxnSp>
          <p:cxnSp>
            <p:nvCxnSpPr>
              <p:cNvPr id="43088" name="Straight Connector 40">
                <a:extLst>
                  <a:ext uri="{FF2B5EF4-FFF2-40B4-BE49-F238E27FC236}">
                    <a16:creationId xmlns:a16="http://schemas.microsoft.com/office/drawing/2014/main" id="{3CDF639D-BAEE-2548-876F-0A506A50501A}"/>
                  </a:ext>
                </a:extLst>
              </p:cNvPr>
              <p:cNvCxnSpPr>
                <a:cxnSpLocks noChangeShapeType="1"/>
              </p:cNvCxnSpPr>
              <p:nvPr/>
            </p:nvCxnSpPr>
            <p:spPr bwMode="auto">
              <a:xfrm>
                <a:off x="6019800" y="2971800"/>
                <a:ext cx="0" cy="228600"/>
              </a:xfrm>
              <a:prstGeom prst="line">
                <a:avLst/>
              </a:prstGeom>
              <a:grpFill/>
              <a:ln w="38100">
                <a:solidFill>
                  <a:schemeClr val="tx1"/>
                </a:solidFill>
                <a:round/>
                <a:headEnd/>
                <a:tailEnd/>
              </a:ln>
              <a:extLst/>
            </p:spPr>
          </p:cxnSp>
          <p:cxnSp>
            <p:nvCxnSpPr>
              <p:cNvPr id="43089" name="Straight Connector 41">
                <a:extLst>
                  <a:ext uri="{FF2B5EF4-FFF2-40B4-BE49-F238E27FC236}">
                    <a16:creationId xmlns:a16="http://schemas.microsoft.com/office/drawing/2014/main" id="{48AA0B5D-D804-2A4F-A31D-7E15BD4B1D24}"/>
                  </a:ext>
                </a:extLst>
              </p:cNvPr>
              <p:cNvCxnSpPr>
                <a:cxnSpLocks noChangeShapeType="1"/>
              </p:cNvCxnSpPr>
              <p:nvPr/>
            </p:nvCxnSpPr>
            <p:spPr bwMode="auto">
              <a:xfrm>
                <a:off x="6172200" y="2819400"/>
                <a:ext cx="0" cy="381000"/>
              </a:xfrm>
              <a:prstGeom prst="line">
                <a:avLst/>
              </a:prstGeom>
              <a:grpFill/>
              <a:ln w="38100">
                <a:solidFill>
                  <a:schemeClr val="tx1"/>
                </a:solidFill>
                <a:round/>
                <a:headEnd/>
                <a:tailEnd/>
              </a:ln>
              <a:extLst/>
            </p:spPr>
          </p:cxnSp>
          <p:cxnSp>
            <p:nvCxnSpPr>
              <p:cNvPr id="43090" name="Straight Connector 42">
                <a:extLst>
                  <a:ext uri="{FF2B5EF4-FFF2-40B4-BE49-F238E27FC236}">
                    <a16:creationId xmlns:a16="http://schemas.microsoft.com/office/drawing/2014/main" id="{B84ED447-F033-6B43-A9CF-DD6A68CDA969}"/>
                  </a:ext>
                </a:extLst>
              </p:cNvPr>
              <p:cNvCxnSpPr>
                <a:cxnSpLocks noChangeShapeType="1"/>
              </p:cNvCxnSpPr>
              <p:nvPr/>
            </p:nvCxnSpPr>
            <p:spPr bwMode="auto">
              <a:xfrm>
                <a:off x="7010400" y="2971800"/>
                <a:ext cx="0" cy="228600"/>
              </a:xfrm>
              <a:prstGeom prst="line">
                <a:avLst/>
              </a:prstGeom>
              <a:grpFill/>
              <a:ln w="38100">
                <a:solidFill>
                  <a:schemeClr val="tx1"/>
                </a:solidFill>
                <a:round/>
                <a:headEnd/>
                <a:tailEnd/>
              </a:ln>
              <a:extLst/>
            </p:spPr>
          </p:cxnSp>
          <p:cxnSp>
            <p:nvCxnSpPr>
              <p:cNvPr id="43091" name="Straight Connector 43">
                <a:extLst>
                  <a:ext uri="{FF2B5EF4-FFF2-40B4-BE49-F238E27FC236}">
                    <a16:creationId xmlns:a16="http://schemas.microsoft.com/office/drawing/2014/main" id="{F9255154-5401-BC4A-B8A4-02245C4E9AA5}"/>
                  </a:ext>
                </a:extLst>
              </p:cNvPr>
              <p:cNvCxnSpPr>
                <a:cxnSpLocks noChangeShapeType="1"/>
              </p:cNvCxnSpPr>
              <p:nvPr/>
            </p:nvCxnSpPr>
            <p:spPr bwMode="auto">
              <a:xfrm>
                <a:off x="7162800" y="2971800"/>
                <a:ext cx="0" cy="228600"/>
              </a:xfrm>
              <a:prstGeom prst="line">
                <a:avLst/>
              </a:prstGeom>
              <a:grpFill/>
              <a:ln w="38100">
                <a:solidFill>
                  <a:schemeClr val="tx1"/>
                </a:solidFill>
                <a:round/>
                <a:headEnd/>
                <a:tailEnd/>
              </a:ln>
              <a:extLst/>
            </p:spPr>
          </p:cxnSp>
          <p:cxnSp>
            <p:nvCxnSpPr>
              <p:cNvPr id="43092" name="Straight Connector 44">
                <a:extLst>
                  <a:ext uri="{FF2B5EF4-FFF2-40B4-BE49-F238E27FC236}">
                    <a16:creationId xmlns:a16="http://schemas.microsoft.com/office/drawing/2014/main" id="{290DE7CE-54C7-F245-92D0-02D032072396}"/>
                  </a:ext>
                </a:extLst>
              </p:cNvPr>
              <p:cNvCxnSpPr>
                <a:cxnSpLocks noChangeShapeType="1"/>
              </p:cNvCxnSpPr>
              <p:nvPr/>
            </p:nvCxnSpPr>
            <p:spPr bwMode="auto">
              <a:xfrm>
                <a:off x="7315200" y="2971800"/>
                <a:ext cx="0" cy="228600"/>
              </a:xfrm>
              <a:prstGeom prst="line">
                <a:avLst/>
              </a:prstGeom>
              <a:grpFill/>
              <a:ln w="38100">
                <a:solidFill>
                  <a:schemeClr val="tx1"/>
                </a:solidFill>
                <a:round/>
                <a:headEnd/>
                <a:tailEnd/>
              </a:ln>
              <a:extLst/>
            </p:spPr>
          </p:cxnSp>
          <p:cxnSp>
            <p:nvCxnSpPr>
              <p:cNvPr id="43093" name="Straight Connector 45">
                <a:extLst>
                  <a:ext uri="{FF2B5EF4-FFF2-40B4-BE49-F238E27FC236}">
                    <a16:creationId xmlns:a16="http://schemas.microsoft.com/office/drawing/2014/main" id="{D54C0CDD-AD18-C14E-BFA1-E42C4F4B3E0D}"/>
                  </a:ext>
                </a:extLst>
              </p:cNvPr>
              <p:cNvCxnSpPr>
                <a:cxnSpLocks noChangeShapeType="1"/>
              </p:cNvCxnSpPr>
              <p:nvPr/>
            </p:nvCxnSpPr>
            <p:spPr bwMode="auto">
              <a:xfrm>
                <a:off x="7467600" y="2819400"/>
                <a:ext cx="0" cy="381000"/>
              </a:xfrm>
              <a:prstGeom prst="line">
                <a:avLst/>
              </a:prstGeom>
              <a:grpFill/>
              <a:ln w="38100">
                <a:solidFill>
                  <a:schemeClr val="tx1"/>
                </a:solidFill>
                <a:round/>
                <a:headEnd/>
                <a:tailEnd/>
              </a:ln>
              <a:extLst/>
            </p:spPr>
          </p:cxnSp>
        </p:grpSp>
        <p:grpSp>
          <p:nvGrpSpPr>
            <p:cNvPr id="43040" name="Group 47">
              <a:extLst>
                <a:ext uri="{FF2B5EF4-FFF2-40B4-BE49-F238E27FC236}">
                  <a16:creationId xmlns:a16="http://schemas.microsoft.com/office/drawing/2014/main" id="{A422989E-7E7F-0248-BDEB-60E89845D8F9}"/>
                </a:ext>
              </a:extLst>
            </p:cNvPr>
            <p:cNvGrpSpPr>
              <a:grpSpLocks/>
            </p:cNvGrpSpPr>
            <p:nvPr/>
          </p:nvGrpSpPr>
          <p:grpSpPr bwMode="auto">
            <a:xfrm>
              <a:off x="5105400" y="3276600"/>
              <a:ext cx="3048000" cy="1066800"/>
              <a:chOff x="5105400" y="2133600"/>
              <a:chExt cx="3048000" cy="1066800"/>
            </a:xfrm>
            <a:grpFill/>
          </p:grpSpPr>
          <p:sp>
            <p:nvSpPr>
              <p:cNvPr id="43060" name="Rounded Rectangle 48">
                <a:extLst>
                  <a:ext uri="{FF2B5EF4-FFF2-40B4-BE49-F238E27FC236}">
                    <a16:creationId xmlns:a16="http://schemas.microsoft.com/office/drawing/2014/main" id="{D732AC5E-FC17-C145-8E6F-2914C15D8F40}"/>
                  </a:ext>
                </a:extLst>
              </p:cNvPr>
              <p:cNvSpPr>
                <a:spLocks noChangeArrowheads="1"/>
              </p:cNvSpPr>
              <p:nvPr/>
            </p:nvSpPr>
            <p:spPr bwMode="auto">
              <a:xfrm>
                <a:off x="5791200" y="2133600"/>
                <a:ext cx="762000" cy="381000"/>
              </a:xfrm>
              <a:prstGeom prst="roundRect">
                <a:avLst>
                  <a:gd name="adj" fmla="val 16667"/>
                </a:avLst>
              </a:prstGeom>
              <a:grpFill/>
              <a:ln w="38100">
                <a:solidFill>
                  <a:schemeClr val="tx1"/>
                </a:solidFill>
                <a:round/>
                <a:headEnd/>
                <a:tailEnd/>
              </a:ln>
            </p:spPr>
            <p:txBody>
              <a:bodyPr wrap="none" lIns="90478" tIns="44445" rIns="90478" bIns="44445" anchor="ctr"/>
              <a:lstStyle/>
              <a:p>
                <a:pPr indent="-228600">
                  <a:defRPr/>
                </a:pPr>
                <a:r>
                  <a:rPr lang="en-US" sz="1600" b="0">
                    <a:latin typeface="Helvetica" charset="0"/>
                    <a:ea typeface="ＭＳ Ｐゴシック" charset="0"/>
                    <a:cs typeface="Helvetica" charset="0"/>
                  </a:rPr>
                  <a:t>NAND</a:t>
                </a:r>
              </a:p>
            </p:txBody>
          </p:sp>
          <p:sp>
            <p:nvSpPr>
              <p:cNvPr id="43061" name="Rounded Rectangle 49">
                <a:extLst>
                  <a:ext uri="{FF2B5EF4-FFF2-40B4-BE49-F238E27FC236}">
                    <a16:creationId xmlns:a16="http://schemas.microsoft.com/office/drawing/2014/main" id="{813D391E-0429-8E40-BA4D-D66CCEDAAF1A}"/>
                  </a:ext>
                </a:extLst>
              </p:cNvPr>
              <p:cNvSpPr>
                <a:spLocks noChangeArrowheads="1"/>
              </p:cNvSpPr>
              <p:nvPr/>
            </p:nvSpPr>
            <p:spPr bwMode="auto">
              <a:xfrm>
                <a:off x="5638800" y="2286000"/>
                <a:ext cx="762000" cy="381000"/>
              </a:xfrm>
              <a:prstGeom prst="roundRect">
                <a:avLst>
                  <a:gd name="adj" fmla="val 16667"/>
                </a:avLst>
              </a:prstGeom>
              <a:grpFill/>
              <a:ln w="38100">
                <a:solidFill>
                  <a:schemeClr val="tx1"/>
                </a:solidFill>
                <a:round/>
                <a:headEnd/>
                <a:tailEnd/>
              </a:ln>
            </p:spPr>
            <p:txBody>
              <a:bodyPr wrap="none" lIns="90478" tIns="44445" rIns="90478" bIns="44445" anchor="ctr"/>
              <a:lstStyle/>
              <a:p>
                <a:pPr indent="-228600">
                  <a:defRPr/>
                </a:pPr>
                <a:r>
                  <a:rPr lang="en-US" sz="1600" b="0">
                    <a:latin typeface="Helvetica" charset="0"/>
                    <a:ea typeface="ＭＳ Ｐゴシック" charset="0"/>
                    <a:cs typeface="Helvetica" charset="0"/>
                  </a:rPr>
                  <a:t>NAND</a:t>
                </a:r>
              </a:p>
            </p:txBody>
          </p:sp>
          <p:sp>
            <p:nvSpPr>
              <p:cNvPr id="43062" name="Rounded Rectangle 50">
                <a:extLst>
                  <a:ext uri="{FF2B5EF4-FFF2-40B4-BE49-F238E27FC236}">
                    <a16:creationId xmlns:a16="http://schemas.microsoft.com/office/drawing/2014/main" id="{4EED0FB2-3A6D-B64B-9161-F708880F140C}"/>
                  </a:ext>
                </a:extLst>
              </p:cNvPr>
              <p:cNvSpPr>
                <a:spLocks noChangeArrowheads="1"/>
              </p:cNvSpPr>
              <p:nvPr/>
            </p:nvSpPr>
            <p:spPr bwMode="auto">
              <a:xfrm>
                <a:off x="5486400" y="2438400"/>
                <a:ext cx="762000" cy="381000"/>
              </a:xfrm>
              <a:prstGeom prst="roundRect">
                <a:avLst>
                  <a:gd name="adj" fmla="val 16667"/>
                </a:avLst>
              </a:prstGeom>
              <a:grpFill/>
              <a:ln w="38100">
                <a:solidFill>
                  <a:schemeClr val="tx1"/>
                </a:solidFill>
                <a:round/>
                <a:headEnd/>
                <a:tailEnd/>
              </a:ln>
            </p:spPr>
            <p:txBody>
              <a:bodyPr wrap="none" lIns="90478" tIns="44445" rIns="90478" bIns="44445" anchor="ctr"/>
              <a:lstStyle/>
              <a:p>
                <a:pPr indent="-228600">
                  <a:defRPr/>
                </a:pPr>
                <a:r>
                  <a:rPr lang="en-US" sz="1600" b="0">
                    <a:latin typeface="Helvetica" charset="0"/>
                    <a:ea typeface="ＭＳ Ｐゴシック" charset="0"/>
                    <a:cs typeface="Helvetica" charset="0"/>
                  </a:rPr>
                  <a:t>NAND</a:t>
                </a:r>
              </a:p>
            </p:txBody>
          </p:sp>
          <p:sp>
            <p:nvSpPr>
              <p:cNvPr id="43063" name="Rounded Rectangle 51">
                <a:extLst>
                  <a:ext uri="{FF2B5EF4-FFF2-40B4-BE49-F238E27FC236}">
                    <a16:creationId xmlns:a16="http://schemas.microsoft.com/office/drawing/2014/main" id="{B77FC776-B0F2-6841-9641-C91AB18CD29E}"/>
                  </a:ext>
                </a:extLst>
              </p:cNvPr>
              <p:cNvSpPr>
                <a:spLocks noChangeArrowheads="1"/>
              </p:cNvSpPr>
              <p:nvPr/>
            </p:nvSpPr>
            <p:spPr bwMode="auto">
              <a:xfrm>
                <a:off x="5334000" y="2590800"/>
                <a:ext cx="762000" cy="381000"/>
              </a:xfrm>
              <a:prstGeom prst="roundRect">
                <a:avLst>
                  <a:gd name="adj" fmla="val 16667"/>
                </a:avLst>
              </a:prstGeom>
              <a:grpFill/>
              <a:ln w="38100">
                <a:solidFill>
                  <a:schemeClr val="tx1"/>
                </a:solidFill>
                <a:round/>
                <a:headEnd/>
                <a:tailEnd/>
              </a:ln>
            </p:spPr>
            <p:txBody>
              <a:bodyPr wrap="none" lIns="90478" tIns="44445" rIns="90478" bIns="44445" anchor="ctr"/>
              <a:lstStyle/>
              <a:p>
                <a:pPr indent="-228600">
                  <a:defRPr/>
                </a:pPr>
                <a:r>
                  <a:rPr lang="en-US" sz="1600" b="0">
                    <a:latin typeface="Helvetica" charset="0"/>
                    <a:ea typeface="ＭＳ Ｐゴシック" charset="0"/>
                    <a:cs typeface="Helvetica" charset="0"/>
                  </a:rPr>
                  <a:t>NAND</a:t>
                </a:r>
              </a:p>
            </p:txBody>
          </p:sp>
          <p:sp>
            <p:nvSpPr>
              <p:cNvPr id="43064" name="Rounded Rectangle 52">
                <a:extLst>
                  <a:ext uri="{FF2B5EF4-FFF2-40B4-BE49-F238E27FC236}">
                    <a16:creationId xmlns:a16="http://schemas.microsoft.com/office/drawing/2014/main" id="{9B292ECA-1CA4-EB42-9128-0B7AC5F69361}"/>
                  </a:ext>
                </a:extLst>
              </p:cNvPr>
              <p:cNvSpPr>
                <a:spLocks noChangeArrowheads="1"/>
              </p:cNvSpPr>
              <p:nvPr/>
            </p:nvSpPr>
            <p:spPr bwMode="auto">
              <a:xfrm>
                <a:off x="7086600" y="2133600"/>
                <a:ext cx="762000" cy="381000"/>
              </a:xfrm>
              <a:prstGeom prst="roundRect">
                <a:avLst>
                  <a:gd name="adj" fmla="val 16667"/>
                </a:avLst>
              </a:prstGeom>
              <a:grpFill/>
              <a:ln w="38100">
                <a:solidFill>
                  <a:schemeClr val="tx1"/>
                </a:solidFill>
                <a:round/>
                <a:headEnd/>
                <a:tailEnd/>
              </a:ln>
            </p:spPr>
            <p:txBody>
              <a:bodyPr wrap="none" lIns="90478" tIns="44445" rIns="90478" bIns="44445" anchor="ctr"/>
              <a:lstStyle/>
              <a:p>
                <a:pPr indent="-228600">
                  <a:defRPr/>
                </a:pPr>
                <a:r>
                  <a:rPr lang="en-US" sz="1600" b="0">
                    <a:latin typeface="Helvetica" charset="0"/>
                    <a:ea typeface="ＭＳ Ｐゴシック" charset="0"/>
                    <a:cs typeface="Helvetica" charset="0"/>
                  </a:rPr>
                  <a:t>NAND</a:t>
                </a:r>
              </a:p>
            </p:txBody>
          </p:sp>
          <p:sp>
            <p:nvSpPr>
              <p:cNvPr id="43065" name="Rounded Rectangle 53">
                <a:extLst>
                  <a:ext uri="{FF2B5EF4-FFF2-40B4-BE49-F238E27FC236}">
                    <a16:creationId xmlns:a16="http://schemas.microsoft.com/office/drawing/2014/main" id="{BA45B3F2-8F2F-AF48-820C-106D8642244B}"/>
                  </a:ext>
                </a:extLst>
              </p:cNvPr>
              <p:cNvSpPr>
                <a:spLocks noChangeArrowheads="1"/>
              </p:cNvSpPr>
              <p:nvPr/>
            </p:nvSpPr>
            <p:spPr bwMode="auto">
              <a:xfrm>
                <a:off x="6934200" y="2286000"/>
                <a:ext cx="762000" cy="381000"/>
              </a:xfrm>
              <a:prstGeom prst="roundRect">
                <a:avLst>
                  <a:gd name="adj" fmla="val 16667"/>
                </a:avLst>
              </a:prstGeom>
              <a:grpFill/>
              <a:ln w="38100">
                <a:solidFill>
                  <a:schemeClr val="tx1"/>
                </a:solidFill>
                <a:round/>
                <a:headEnd/>
                <a:tailEnd/>
              </a:ln>
            </p:spPr>
            <p:txBody>
              <a:bodyPr wrap="none" lIns="90478" tIns="44445" rIns="90478" bIns="44445" anchor="ctr"/>
              <a:lstStyle/>
              <a:p>
                <a:pPr indent="-228600">
                  <a:defRPr/>
                </a:pPr>
                <a:r>
                  <a:rPr lang="en-US" sz="1600" b="0">
                    <a:latin typeface="Helvetica" charset="0"/>
                    <a:ea typeface="ＭＳ Ｐゴシック" charset="0"/>
                    <a:cs typeface="Helvetica" charset="0"/>
                  </a:rPr>
                  <a:t>NAND</a:t>
                </a:r>
              </a:p>
            </p:txBody>
          </p:sp>
          <p:sp>
            <p:nvSpPr>
              <p:cNvPr id="43066" name="Rounded Rectangle 54">
                <a:extLst>
                  <a:ext uri="{FF2B5EF4-FFF2-40B4-BE49-F238E27FC236}">
                    <a16:creationId xmlns:a16="http://schemas.microsoft.com/office/drawing/2014/main" id="{86150B71-8162-D24F-9BA7-018E0D04C972}"/>
                  </a:ext>
                </a:extLst>
              </p:cNvPr>
              <p:cNvSpPr>
                <a:spLocks noChangeArrowheads="1"/>
              </p:cNvSpPr>
              <p:nvPr/>
            </p:nvSpPr>
            <p:spPr bwMode="auto">
              <a:xfrm>
                <a:off x="6781800" y="2438400"/>
                <a:ext cx="762000" cy="381000"/>
              </a:xfrm>
              <a:prstGeom prst="roundRect">
                <a:avLst>
                  <a:gd name="adj" fmla="val 16667"/>
                </a:avLst>
              </a:prstGeom>
              <a:grpFill/>
              <a:ln w="38100">
                <a:solidFill>
                  <a:schemeClr val="tx1"/>
                </a:solidFill>
                <a:round/>
                <a:headEnd/>
                <a:tailEnd/>
              </a:ln>
            </p:spPr>
            <p:txBody>
              <a:bodyPr wrap="none" lIns="90478" tIns="44445" rIns="90478" bIns="44445" anchor="ctr"/>
              <a:lstStyle/>
              <a:p>
                <a:pPr indent="-228600">
                  <a:defRPr/>
                </a:pPr>
                <a:r>
                  <a:rPr lang="en-US" sz="1600" b="0">
                    <a:latin typeface="Helvetica" charset="0"/>
                    <a:ea typeface="ＭＳ Ｐゴシック" charset="0"/>
                    <a:cs typeface="Helvetica" charset="0"/>
                  </a:rPr>
                  <a:t>NAND</a:t>
                </a:r>
              </a:p>
            </p:txBody>
          </p:sp>
          <p:sp>
            <p:nvSpPr>
              <p:cNvPr id="43067" name="Rounded Rectangle 55">
                <a:extLst>
                  <a:ext uri="{FF2B5EF4-FFF2-40B4-BE49-F238E27FC236}">
                    <a16:creationId xmlns:a16="http://schemas.microsoft.com/office/drawing/2014/main" id="{E3B10FD6-6887-604E-86D0-CF946117C24E}"/>
                  </a:ext>
                </a:extLst>
              </p:cNvPr>
              <p:cNvSpPr>
                <a:spLocks noChangeArrowheads="1"/>
              </p:cNvSpPr>
              <p:nvPr/>
            </p:nvSpPr>
            <p:spPr bwMode="auto">
              <a:xfrm>
                <a:off x="6629400" y="2590800"/>
                <a:ext cx="762000" cy="381000"/>
              </a:xfrm>
              <a:prstGeom prst="roundRect">
                <a:avLst>
                  <a:gd name="adj" fmla="val 16667"/>
                </a:avLst>
              </a:prstGeom>
              <a:grpFill/>
              <a:ln w="38100">
                <a:solidFill>
                  <a:schemeClr val="tx1"/>
                </a:solidFill>
                <a:round/>
                <a:headEnd/>
                <a:tailEnd/>
              </a:ln>
            </p:spPr>
            <p:txBody>
              <a:bodyPr wrap="none" lIns="90478" tIns="44445" rIns="90478" bIns="44445" anchor="ctr"/>
              <a:lstStyle/>
              <a:p>
                <a:pPr indent="-228600">
                  <a:defRPr/>
                </a:pPr>
                <a:r>
                  <a:rPr lang="en-US" sz="1600" b="0">
                    <a:latin typeface="Helvetica" charset="0"/>
                    <a:ea typeface="ＭＳ Ｐゴシック" charset="0"/>
                    <a:cs typeface="Helvetica" charset="0"/>
                  </a:rPr>
                  <a:t>NAND</a:t>
                </a:r>
              </a:p>
            </p:txBody>
          </p:sp>
          <p:cxnSp>
            <p:nvCxnSpPr>
              <p:cNvPr id="43068" name="Straight Arrow Connector 56">
                <a:extLst>
                  <a:ext uri="{FF2B5EF4-FFF2-40B4-BE49-F238E27FC236}">
                    <a16:creationId xmlns:a16="http://schemas.microsoft.com/office/drawing/2014/main" id="{30999C70-344F-944D-9D83-5B20B86B101C}"/>
                  </a:ext>
                </a:extLst>
              </p:cNvPr>
              <p:cNvCxnSpPr>
                <a:cxnSpLocks noChangeShapeType="1"/>
              </p:cNvCxnSpPr>
              <p:nvPr/>
            </p:nvCxnSpPr>
            <p:spPr bwMode="auto">
              <a:xfrm>
                <a:off x="5105400" y="3200400"/>
                <a:ext cx="3048000" cy="0"/>
              </a:xfrm>
              <a:prstGeom prst="straightConnector1">
                <a:avLst/>
              </a:prstGeom>
              <a:grpFill/>
              <a:ln w="38100">
                <a:solidFill>
                  <a:schemeClr val="tx1"/>
                </a:solidFill>
                <a:round/>
                <a:headEnd/>
                <a:tailEnd type="arrow" w="med" len="med"/>
              </a:ln>
              <a:extLst/>
            </p:spPr>
          </p:cxnSp>
          <p:cxnSp>
            <p:nvCxnSpPr>
              <p:cNvPr id="43069" name="Straight Connector 57">
                <a:extLst>
                  <a:ext uri="{FF2B5EF4-FFF2-40B4-BE49-F238E27FC236}">
                    <a16:creationId xmlns:a16="http://schemas.microsoft.com/office/drawing/2014/main" id="{C8185B0A-5A14-AD47-A378-B00385CC19F7}"/>
                  </a:ext>
                </a:extLst>
              </p:cNvPr>
              <p:cNvCxnSpPr>
                <a:cxnSpLocks noChangeShapeType="1"/>
                <a:stCxn id="43063" idx="2"/>
              </p:cNvCxnSpPr>
              <p:nvPr/>
            </p:nvCxnSpPr>
            <p:spPr bwMode="auto">
              <a:xfrm>
                <a:off x="5715000" y="2971800"/>
                <a:ext cx="0" cy="228600"/>
              </a:xfrm>
              <a:prstGeom prst="line">
                <a:avLst/>
              </a:prstGeom>
              <a:grpFill/>
              <a:ln w="38100">
                <a:solidFill>
                  <a:schemeClr val="tx1"/>
                </a:solidFill>
                <a:round/>
                <a:headEnd/>
                <a:tailEnd/>
              </a:ln>
              <a:extLst/>
            </p:spPr>
          </p:cxnSp>
          <p:cxnSp>
            <p:nvCxnSpPr>
              <p:cNvPr id="43070" name="Straight Connector 58">
                <a:extLst>
                  <a:ext uri="{FF2B5EF4-FFF2-40B4-BE49-F238E27FC236}">
                    <a16:creationId xmlns:a16="http://schemas.microsoft.com/office/drawing/2014/main" id="{E252A3B0-A0E1-FC46-8013-C307A9925C8B}"/>
                  </a:ext>
                </a:extLst>
              </p:cNvPr>
              <p:cNvCxnSpPr>
                <a:cxnSpLocks noChangeShapeType="1"/>
              </p:cNvCxnSpPr>
              <p:nvPr/>
            </p:nvCxnSpPr>
            <p:spPr bwMode="auto">
              <a:xfrm>
                <a:off x="5867400" y="2971800"/>
                <a:ext cx="0" cy="228600"/>
              </a:xfrm>
              <a:prstGeom prst="line">
                <a:avLst/>
              </a:prstGeom>
              <a:grpFill/>
              <a:ln w="38100">
                <a:solidFill>
                  <a:schemeClr val="tx1"/>
                </a:solidFill>
                <a:round/>
                <a:headEnd/>
                <a:tailEnd/>
              </a:ln>
              <a:extLst/>
            </p:spPr>
          </p:cxnSp>
          <p:cxnSp>
            <p:nvCxnSpPr>
              <p:cNvPr id="43071" name="Straight Connector 59">
                <a:extLst>
                  <a:ext uri="{FF2B5EF4-FFF2-40B4-BE49-F238E27FC236}">
                    <a16:creationId xmlns:a16="http://schemas.microsoft.com/office/drawing/2014/main" id="{68C0C2C7-38A1-474B-84BD-32F098B9B581}"/>
                  </a:ext>
                </a:extLst>
              </p:cNvPr>
              <p:cNvCxnSpPr>
                <a:cxnSpLocks noChangeShapeType="1"/>
              </p:cNvCxnSpPr>
              <p:nvPr/>
            </p:nvCxnSpPr>
            <p:spPr bwMode="auto">
              <a:xfrm>
                <a:off x="6019800" y="2971800"/>
                <a:ext cx="0" cy="228600"/>
              </a:xfrm>
              <a:prstGeom prst="line">
                <a:avLst/>
              </a:prstGeom>
              <a:grpFill/>
              <a:ln w="38100">
                <a:solidFill>
                  <a:schemeClr val="tx1"/>
                </a:solidFill>
                <a:round/>
                <a:headEnd/>
                <a:tailEnd/>
              </a:ln>
              <a:extLst/>
            </p:spPr>
          </p:cxnSp>
          <p:cxnSp>
            <p:nvCxnSpPr>
              <p:cNvPr id="43072" name="Straight Connector 60">
                <a:extLst>
                  <a:ext uri="{FF2B5EF4-FFF2-40B4-BE49-F238E27FC236}">
                    <a16:creationId xmlns:a16="http://schemas.microsoft.com/office/drawing/2014/main" id="{CAB5E5B3-7375-6149-9042-0FBE4D375B07}"/>
                  </a:ext>
                </a:extLst>
              </p:cNvPr>
              <p:cNvCxnSpPr>
                <a:cxnSpLocks noChangeShapeType="1"/>
              </p:cNvCxnSpPr>
              <p:nvPr/>
            </p:nvCxnSpPr>
            <p:spPr bwMode="auto">
              <a:xfrm>
                <a:off x="6172200" y="2819400"/>
                <a:ext cx="0" cy="381000"/>
              </a:xfrm>
              <a:prstGeom prst="line">
                <a:avLst/>
              </a:prstGeom>
              <a:grpFill/>
              <a:ln w="38100">
                <a:solidFill>
                  <a:schemeClr val="tx1"/>
                </a:solidFill>
                <a:round/>
                <a:headEnd/>
                <a:tailEnd/>
              </a:ln>
              <a:extLst/>
            </p:spPr>
          </p:cxnSp>
          <p:cxnSp>
            <p:nvCxnSpPr>
              <p:cNvPr id="43073" name="Straight Connector 61">
                <a:extLst>
                  <a:ext uri="{FF2B5EF4-FFF2-40B4-BE49-F238E27FC236}">
                    <a16:creationId xmlns:a16="http://schemas.microsoft.com/office/drawing/2014/main" id="{F697F57E-8B8E-6A4E-BD39-4E9D11EC4148}"/>
                  </a:ext>
                </a:extLst>
              </p:cNvPr>
              <p:cNvCxnSpPr>
                <a:cxnSpLocks noChangeShapeType="1"/>
              </p:cNvCxnSpPr>
              <p:nvPr/>
            </p:nvCxnSpPr>
            <p:spPr bwMode="auto">
              <a:xfrm>
                <a:off x="7010400" y="2971800"/>
                <a:ext cx="0" cy="228600"/>
              </a:xfrm>
              <a:prstGeom prst="line">
                <a:avLst/>
              </a:prstGeom>
              <a:grpFill/>
              <a:ln w="38100">
                <a:solidFill>
                  <a:schemeClr val="tx1"/>
                </a:solidFill>
                <a:round/>
                <a:headEnd/>
                <a:tailEnd/>
              </a:ln>
              <a:extLst/>
            </p:spPr>
          </p:cxnSp>
          <p:cxnSp>
            <p:nvCxnSpPr>
              <p:cNvPr id="43074" name="Straight Connector 62">
                <a:extLst>
                  <a:ext uri="{FF2B5EF4-FFF2-40B4-BE49-F238E27FC236}">
                    <a16:creationId xmlns:a16="http://schemas.microsoft.com/office/drawing/2014/main" id="{A136C56A-C8C0-034F-93AA-1C9F190FFDE3}"/>
                  </a:ext>
                </a:extLst>
              </p:cNvPr>
              <p:cNvCxnSpPr>
                <a:cxnSpLocks noChangeShapeType="1"/>
              </p:cNvCxnSpPr>
              <p:nvPr/>
            </p:nvCxnSpPr>
            <p:spPr bwMode="auto">
              <a:xfrm>
                <a:off x="7162800" y="2971800"/>
                <a:ext cx="0" cy="228600"/>
              </a:xfrm>
              <a:prstGeom prst="line">
                <a:avLst/>
              </a:prstGeom>
              <a:grpFill/>
              <a:ln w="38100">
                <a:solidFill>
                  <a:schemeClr val="tx1"/>
                </a:solidFill>
                <a:round/>
                <a:headEnd/>
                <a:tailEnd/>
              </a:ln>
              <a:extLst/>
            </p:spPr>
          </p:cxnSp>
          <p:cxnSp>
            <p:nvCxnSpPr>
              <p:cNvPr id="43075" name="Straight Connector 63">
                <a:extLst>
                  <a:ext uri="{FF2B5EF4-FFF2-40B4-BE49-F238E27FC236}">
                    <a16:creationId xmlns:a16="http://schemas.microsoft.com/office/drawing/2014/main" id="{7C8C16BA-2C41-024B-85AC-5AE52EBC2E1F}"/>
                  </a:ext>
                </a:extLst>
              </p:cNvPr>
              <p:cNvCxnSpPr>
                <a:cxnSpLocks noChangeShapeType="1"/>
              </p:cNvCxnSpPr>
              <p:nvPr/>
            </p:nvCxnSpPr>
            <p:spPr bwMode="auto">
              <a:xfrm>
                <a:off x="7315200" y="2971800"/>
                <a:ext cx="0" cy="228600"/>
              </a:xfrm>
              <a:prstGeom prst="line">
                <a:avLst/>
              </a:prstGeom>
              <a:grpFill/>
              <a:ln w="38100">
                <a:solidFill>
                  <a:schemeClr val="tx1"/>
                </a:solidFill>
                <a:round/>
                <a:headEnd/>
                <a:tailEnd/>
              </a:ln>
              <a:extLst/>
            </p:spPr>
          </p:cxnSp>
          <p:cxnSp>
            <p:nvCxnSpPr>
              <p:cNvPr id="43076" name="Straight Connector 64">
                <a:extLst>
                  <a:ext uri="{FF2B5EF4-FFF2-40B4-BE49-F238E27FC236}">
                    <a16:creationId xmlns:a16="http://schemas.microsoft.com/office/drawing/2014/main" id="{1DF68CA8-73EB-6243-A181-52551D154E1E}"/>
                  </a:ext>
                </a:extLst>
              </p:cNvPr>
              <p:cNvCxnSpPr>
                <a:cxnSpLocks noChangeShapeType="1"/>
              </p:cNvCxnSpPr>
              <p:nvPr/>
            </p:nvCxnSpPr>
            <p:spPr bwMode="auto">
              <a:xfrm>
                <a:off x="7467600" y="2819400"/>
                <a:ext cx="0" cy="381000"/>
              </a:xfrm>
              <a:prstGeom prst="line">
                <a:avLst/>
              </a:prstGeom>
              <a:grpFill/>
              <a:ln w="38100">
                <a:solidFill>
                  <a:schemeClr val="tx1"/>
                </a:solidFill>
                <a:round/>
                <a:headEnd/>
                <a:tailEnd/>
              </a:ln>
              <a:extLst/>
            </p:spPr>
          </p:cxnSp>
        </p:grpSp>
        <p:grpSp>
          <p:nvGrpSpPr>
            <p:cNvPr id="43041" name="Group 65">
              <a:extLst>
                <a:ext uri="{FF2B5EF4-FFF2-40B4-BE49-F238E27FC236}">
                  <a16:creationId xmlns:a16="http://schemas.microsoft.com/office/drawing/2014/main" id="{32CDA3C7-F486-6549-9C3F-5FD2FF57177B}"/>
                </a:ext>
              </a:extLst>
            </p:cNvPr>
            <p:cNvGrpSpPr>
              <a:grpSpLocks/>
            </p:cNvGrpSpPr>
            <p:nvPr/>
          </p:nvGrpSpPr>
          <p:grpSpPr bwMode="auto">
            <a:xfrm>
              <a:off x="5105400" y="4419600"/>
              <a:ext cx="3048000" cy="1066800"/>
              <a:chOff x="5105400" y="2133600"/>
              <a:chExt cx="3048000" cy="1066800"/>
            </a:xfrm>
            <a:grpFill/>
          </p:grpSpPr>
          <p:sp>
            <p:nvSpPr>
              <p:cNvPr id="43043" name="Rounded Rectangle 66">
                <a:extLst>
                  <a:ext uri="{FF2B5EF4-FFF2-40B4-BE49-F238E27FC236}">
                    <a16:creationId xmlns:a16="http://schemas.microsoft.com/office/drawing/2014/main" id="{B0D4E0B9-DDC6-294C-BEC8-5E322D5A8143}"/>
                  </a:ext>
                </a:extLst>
              </p:cNvPr>
              <p:cNvSpPr>
                <a:spLocks noChangeArrowheads="1"/>
              </p:cNvSpPr>
              <p:nvPr/>
            </p:nvSpPr>
            <p:spPr bwMode="auto">
              <a:xfrm>
                <a:off x="5791200" y="2133600"/>
                <a:ext cx="762000" cy="381000"/>
              </a:xfrm>
              <a:prstGeom prst="roundRect">
                <a:avLst>
                  <a:gd name="adj" fmla="val 16667"/>
                </a:avLst>
              </a:prstGeom>
              <a:grpFill/>
              <a:ln w="38100">
                <a:solidFill>
                  <a:schemeClr val="tx1"/>
                </a:solidFill>
                <a:round/>
                <a:headEnd/>
                <a:tailEnd/>
              </a:ln>
            </p:spPr>
            <p:txBody>
              <a:bodyPr wrap="none" lIns="90478" tIns="44445" rIns="90478" bIns="44445" anchor="ctr"/>
              <a:lstStyle/>
              <a:p>
                <a:pPr indent="-228600">
                  <a:defRPr/>
                </a:pPr>
                <a:r>
                  <a:rPr lang="en-US" sz="1600" b="0">
                    <a:latin typeface="Helvetica" charset="0"/>
                    <a:ea typeface="ＭＳ Ｐゴシック" charset="0"/>
                    <a:cs typeface="Helvetica" charset="0"/>
                  </a:rPr>
                  <a:t>NAND</a:t>
                </a:r>
              </a:p>
            </p:txBody>
          </p:sp>
          <p:sp>
            <p:nvSpPr>
              <p:cNvPr id="43044" name="Rounded Rectangle 67">
                <a:extLst>
                  <a:ext uri="{FF2B5EF4-FFF2-40B4-BE49-F238E27FC236}">
                    <a16:creationId xmlns:a16="http://schemas.microsoft.com/office/drawing/2014/main" id="{3977127C-93D6-C24B-8F84-5CBC80A2A1C4}"/>
                  </a:ext>
                </a:extLst>
              </p:cNvPr>
              <p:cNvSpPr>
                <a:spLocks noChangeArrowheads="1"/>
              </p:cNvSpPr>
              <p:nvPr/>
            </p:nvSpPr>
            <p:spPr bwMode="auto">
              <a:xfrm>
                <a:off x="5638800" y="2286000"/>
                <a:ext cx="762000" cy="381000"/>
              </a:xfrm>
              <a:prstGeom prst="roundRect">
                <a:avLst>
                  <a:gd name="adj" fmla="val 16667"/>
                </a:avLst>
              </a:prstGeom>
              <a:grpFill/>
              <a:ln w="38100">
                <a:solidFill>
                  <a:schemeClr val="tx1"/>
                </a:solidFill>
                <a:round/>
                <a:headEnd/>
                <a:tailEnd/>
              </a:ln>
            </p:spPr>
            <p:txBody>
              <a:bodyPr wrap="none" lIns="90478" tIns="44445" rIns="90478" bIns="44445" anchor="ctr"/>
              <a:lstStyle/>
              <a:p>
                <a:pPr indent="-228600">
                  <a:defRPr/>
                </a:pPr>
                <a:r>
                  <a:rPr lang="en-US" sz="1600" b="0">
                    <a:latin typeface="Helvetica" charset="0"/>
                    <a:ea typeface="ＭＳ Ｐゴシック" charset="0"/>
                    <a:cs typeface="Helvetica" charset="0"/>
                  </a:rPr>
                  <a:t>NAND</a:t>
                </a:r>
              </a:p>
            </p:txBody>
          </p:sp>
          <p:sp>
            <p:nvSpPr>
              <p:cNvPr id="43045" name="Rounded Rectangle 68">
                <a:extLst>
                  <a:ext uri="{FF2B5EF4-FFF2-40B4-BE49-F238E27FC236}">
                    <a16:creationId xmlns:a16="http://schemas.microsoft.com/office/drawing/2014/main" id="{2BF0596E-7E9A-D94F-8959-4512088F815A}"/>
                  </a:ext>
                </a:extLst>
              </p:cNvPr>
              <p:cNvSpPr>
                <a:spLocks noChangeArrowheads="1"/>
              </p:cNvSpPr>
              <p:nvPr/>
            </p:nvSpPr>
            <p:spPr bwMode="auto">
              <a:xfrm>
                <a:off x="5486400" y="2438400"/>
                <a:ext cx="762000" cy="381000"/>
              </a:xfrm>
              <a:prstGeom prst="roundRect">
                <a:avLst>
                  <a:gd name="adj" fmla="val 16667"/>
                </a:avLst>
              </a:prstGeom>
              <a:grpFill/>
              <a:ln w="38100">
                <a:solidFill>
                  <a:schemeClr val="tx1"/>
                </a:solidFill>
                <a:round/>
                <a:headEnd/>
                <a:tailEnd/>
              </a:ln>
            </p:spPr>
            <p:txBody>
              <a:bodyPr wrap="none" lIns="90478" tIns="44445" rIns="90478" bIns="44445" anchor="ctr"/>
              <a:lstStyle/>
              <a:p>
                <a:pPr indent="-228600">
                  <a:defRPr/>
                </a:pPr>
                <a:r>
                  <a:rPr lang="en-US" sz="1600" b="0">
                    <a:latin typeface="Helvetica" charset="0"/>
                    <a:ea typeface="ＭＳ Ｐゴシック" charset="0"/>
                    <a:cs typeface="Helvetica" charset="0"/>
                  </a:rPr>
                  <a:t>NAND</a:t>
                </a:r>
              </a:p>
            </p:txBody>
          </p:sp>
          <p:sp>
            <p:nvSpPr>
              <p:cNvPr id="43046" name="Rounded Rectangle 69">
                <a:extLst>
                  <a:ext uri="{FF2B5EF4-FFF2-40B4-BE49-F238E27FC236}">
                    <a16:creationId xmlns:a16="http://schemas.microsoft.com/office/drawing/2014/main" id="{C099A008-0BB7-3C42-AB9D-17FF7D4FFFFF}"/>
                  </a:ext>
                </a:extLst>
              </p:cNvPr>
              <p:cNvSpPr>
                <a:spLocks noChangeArrowheads="1"/>
              </p:cNvSpPr>
              <p:nvPr/>
            </p:nvSpPr>
            <p:spPr bwMode="auto">
              <a:xfrm>
                <a:off x="5334000" y="2590800"/>
                <a:ext cx="762000" cy="381000"/>
              </a:xfrm>
              <a:prstGeom prst="roundRect">
                <a:avLst>
                  <a:gd name="adj" fmla="val 16667"/>
                </a:avLst>
              </a:prstGeom>
              <a:grpFill/>
              <a:ln w="38100">
                <a:solidFill>
                  <a:schemeClr val="tx1"/>
                </a:solidFill>
                <a:round/>
                <a:headEnd/>
                <a:tailEnd/>
              </a:ln>
            </p:spPr>
            <p:txBody>
              <a:bodyPr wrap="none" lIns="90478" tIns="44445" rIns="90478" bIns="44445" anchor="ctr"/>
              <a:lstStyle/>
              <a:p>
                <a:pPr indent="-228600">
                  <a:defRPr/>
                </a:pPr>
                <a:r>
                  <a:rPr lang="en-US" sz="1600" b="0">
                    <a:latin typeface="Helvetica" charset="0"/>
                    <a:ea typeface="ＭＳ Ｐゴシック" charset="0"/>
                    <a:cs typeface="Helvetica" charset="0"/>
                  </a:rPr>
                  <a:t>NAND</a:t>
                </a:r>
              </a:p>
            </p:txBody>
          </p:sp>
          <p:sp>
            <p:nvSpPr>
              <p:cNvPr id="43047" name="Rounded Rectangle 70">
                <a:extLst>
                  <a:ext uri="{FF2B5EF4-FFF2-40B4-BE49-F238E27FC236}">
                    <a16:creationId xmlns:a16="http://schemas.microsoft.com/office/drawing/2014/main" id="{DB7C6907-CDC9-F948-953D-3074E43E7F83}"/>
                  </a:ext>
                </a:extLst>
              </p:cNvPr>
              <p:cNvSpPr>
                <a:spLocks noChangeArrowheads="1"/>
              </p:cNvSpPr>
              <p:nvPr/>
            </p:nvSpPr>
            <p:spPr bwMode="auto">
              <a:xfrm>
                <a:off x="7086600" y="2133600"/>
                <a:ext cx="762000" cy="381000"/>
              </a:xfrm>
              <a:prstGeom prst="roundRect">
                <a:avLst>
                  <a:gd name="adj" fmla="val 16667"/>
                </a:avLst>
              </a:prstGeom>
              <a:grpFill/>
              <a:ln w="38100">
                <a:solidFill>
                  <a:schemeClr val="tx1"/>
                </a:solidFill>
                <a:round/>
                <a:headEnd/>
                <a:tailEnd/>
              </a:ln>
            </p:spPr>
            <p:txBody>
              <a:bodyPr wrap="none" lIns="90478" tIns="44445" rIns="90478" bIns="44445" anchor="ctr"/>
              <a:lstStyle/>
              <a:p>
                <a:pPr indent="-228600">
                  <a:defRPr/>
                </a:pPr>
                <a:r>
                  <a:rPr lang="en-US" sz="1600" b="0">
                    <a:latin typeface="Helvetica" charset="0"/>
                    <a:ea typeface="ＭＳ Ｐゴシック" charset="0"/>
                    <a:cs typeface="Helvetica" charset="0"/>
                  </a:rPr>
                  <a:t>NAND</a:t>
                </a:r>
              </a:p>
            </p:txBody>
          </p:sp>
          <p:sp>
            <p:nvSpPr>
              <p:cNvPr id="43048" name="Rounded Rectangle 71">
                <a:extLst>
                  <a:ext uri="{FF2B5EF4-FFF2-40B4-BE49-F238E27FC236}">
                    <a16:creationId xmlns:a16="http://schemas.microsoft.com/office/drawing/2014/main" id="{FFAC4B7B-9599-6C49-8C36-BB24DB74AF39}"/>
                  </a:ext>
                </a:extLst>
              </p:cNvPr>
              <p:cNvSpPr>
                <a:spLocks noChangeArrowheads="1"/>
              </p:cNvSpPr>
              <p:nvPr/>
            </p:nvSpPr>
            <p:spPr bwMode="auto">
              <a:xfrm>
                <a:off x="6934200" y="2286000"/>
                <a:ext cx="762000" cy="381000"/>
              </a:xfrm>
              <a:prstGeom prst="roundRect">
                <a:avLst>
                  <a:gd name="adj" fmla="val 16667"/>
                </a:avLst>
              </a:prstGeom>
              <a:grpFill/>
              <a:ln w="38100">
                <a:solidFill>
                  <a:schemeClr val="tx1"/>
                </a:solidFill>
                <a:round/>
                <a:headEnd/>
                <a:tailEnd/>
              </a:ln>
            </p:spPr>
            <p:txBody>
              <a:bodyPr wrap="none" lIns="90478" tIns="44445" rIns="90478" bIns="44445" anchor="ctr"/>
              <a:lstStyle/>
              <a:p>
                <a:pPr indent="-228600">
                  <a:defRPr/>
                </a:pPr>
                <a:r>
                  <a:rPr lang="en-US" sz="1600" b="0">
                    <a:latin typeface="Helvetica" charset="0"/>
                    <a:ea typeface="ＭＳ Ｐゴシック" charset="0"/>
                    <a:cs typeface="Helvetica" charset="0"/>
                  </a:rPr>
                  <a:t>NAND</a:t>
                </a:r>
              </a:p>
            </p:txBody>
          </p:sp>
          <p:sp>
            <p:nvSpPr>
              <p:cNvPr id="43049" name="Rounded Rectangle 72">
                <a:extLst>
                  <a:ext uri="{FF2B5EF4-FFF2-40B4-BE49-F238E27FC236}">
                    <a16:creationId xmlns:a16="http://schemas.microsoft.com/office/drawing/2014/main" id="{E27729EF-4D35-C84D-8180-1C30CA2508BC}"/>
                  </a:ext>
                </a:extLst>
              </p:cNvPr>
              <p:cNvSpPr>
                <a:spLocks noChangeArrowheads="1"/>
              </p:cNvSpPr>
              <p:nvPr/>
            </p:nvSpPr>
            <p:spPr bwMode="auto">
              <a:xfrm>
                <a:off x="6781800" y="2438400"/>
                <a:ext cx="762000" cy="381000"/>
              </a:xfrm>
              <a:prstGeom prst="roundRect">
                <a:avLst>
                  <a:gd name="adj" fmla="val 16667"/>
                </a:avLst>
              </a:prstGeom>
              <a:grpFill/>
              <a:ln w="38100">
                <a:solidFill>
                  <a:schemeClr val="tx1"/>
                </a:solidFill>
                <a:round/>
                <a:headEnd/>
                <a:tailEnd/>
              </a:ln>
            </p:spPr>
            <p:txBody>
              <a:bodyPr wrap="none" lIns="90478" tIns="44445" rIns="90478" bIns="44445" anchor="ctr"/>
              <a:lstStyle/>
              <a:p>
                <a:pPr indent="-228600">
                  <a:defRPr/>
                </a:pPr>
                <a:r>
                  <a:rPr lang="en-US" sz="1600" b="0">
                    <a:latin typeface="Helvetica" charset="0"/>
                    <a:ea typeface="ＭＳ Ｐゴシック" charset="0"/>
                    <a:cs typeface="Helvetica" charset="0"/>
                  </a:rPr>
                  <a:t>NAND</a:t>
                </a:r>
              </a:p>
            </p:txBody>
          </p:sp>
          <p:sp>
            <p:nvSpPr>
              <p:cNvPr id="43050" name="Rounded Rectangle 73">
                <a:extLst>
                  <a:ext uri="{FF2B5EF4-FFF2-40B4-BE49-F238E27FC236}">
                    <a16:creationId xmlns:a16="http://schemas.microsoft.com/office/drawing/2014/main" id="{2A93CEBD-ADF0-2947-9E18-8FB2B48845C4}"/>
                  </a:ext>
                </a:extLst>
              </p:cNvPr>
              <p:cNvSpPr>
                <a:spLocks noChangeArrowheads="1"/>
              </p:cNvSpPr>
              <p:nvPr/>
            </p:nvSpPr>
            <p:spPr bwMode="auto">
              <a:xfrm>
                <a:off x="6629400" y="2590800"/>
                <a:ext cx="762000" cy="381000"/>
              </a:xfrm>
              <a:prstGeom prst="roundRect">
                <a:avLst>
                  <a:gd name="adj" fmla="val 16667"/>
                </a:avLst>
              </a:prstGeom>
              <a:grpFill/>
              <a:ln w="38100">
                <a:solidFill>
                  <a:schemeClr val="tx1"/>
                </a:solidFill>
                <a:round/>
                <a:headEnd/>
                <a:tailEnd/>
              </a:ln>
            </p:spPr>
            <p:txBody>
              <a:bodyPr wrap="none" lIns="90478" tIns="44445" rIns="90478" bIns="44445" anchor="ctr"/>
              <a:lstStyle/>
              <a:p>
                <a:pPr indent="-228600">
                  <a:defRPr/>
                </a:pPr>
                <a:r>
                  <a:rPr lang="en-US" sz="1600" b="0">
                    <a:latin typeface="Helvetica" charset="0"/>
                    <a:ea typeface="ＭＳ Ｐゴシック" charset="0"/>
                    <a:cs typeface="Helvetica" charset="0"/>
                  </a:rPr>
                  <a:t>NAND</a:t>
                </a:r>
              </a:p>
            </p:txBody>
          </p:sp>
          <p:cxnSp>
            <p:nvCxnSpPr>
              <p:cNvPr id="43051" name="Straight Arrow Connector 74">
                <a:extLst>
                  <a:ext uri="{FF2B5EF4-FFF2-40B4-BE49-F238E27FC236}">
                    <a16:creationId xmlns:a16="http://schemas.microsoft.com/office/drawing/2014/main" id="{107A3DBC-BBD4-574C-BA75-771CF9B19DB3}"/>
                  </a:ext>
                </a:extLst>
              </p:cNvPr>
              <p:cNvCxnSpPr>
                <a:cxnSpLocks noChangeShapeType="1"/>
              </p:cNvCxnSpPr>
              <p:nvPr/>
            </p:nvCxnSpPr>
            <p:spPr bwMode="auto">
              <a:xfrm>
                <a:off x="5105400" y="3200400"/>
                <a:ext cx="3048000" cy="0"/>
              </a:xfrm>
              <a:prstGeom prst="straightConnector1">
                <a:avLst/>
              </a:prstGeom>
              <a:grpFill/>
              <a:ln w="38100">
                <a:solidFill>
                  <a:schemeClr val="tx1"/>
                </a:solidFill>
                <a:round/>
                <a:headEnd/>
                <a:tailEnd type="arrow" w="med" len="med"/>
              </a:ln>
              <a:extLst/>
            </p:spPr>
          </p:cxnSp>
          <p:cxnSp>
            <p:nvCxnSpPr>
              <p:cNvPr id="43052" name="Straight Connector 75">
                <a:extLst>
                  <a:ext uri="{FF2B5EF4-FFF2-40B4-BE49-F238E27FC236}">
                    <a16:creationId xmlns:a16="http://schemas.microsoft.com/office/drawing/2014/main" id="{ED777CE2-3A14-724A-9614-A44F0D5D9F14}"/>
                  </a:ext>
                </a:extLst>
              </p:cNvPr>
              <p:cNvCxnSpPr>
                <a:cxnSpLocks noChangeShapeType="1"/>
                <a:stCxn id="43046" idx="2"/>
              </p:cNvCxnSpPr>
              <p:nvPr/>
            </p:nvCxnSpPr>
            <p:spPr bwMode="auto">
              <a:xfrm>
                <a:off x="5715000" y="2971800"/>
                <a:ext cx="0" cy="228600"/>
              </a:xfrm>
              <a:prstGeom prst="line">
                <a:avLst/>
              </a:prstGeom>
              <a:grpFill/>
              <a:ln w="38100">
                <a:solidFill>
                  <a:schemeClr val="tx1"/>
                </a:solidFill>
                <a:round/>
                <a:headEnd/>
                <a:tailEnd/>
              </a:ln>
              <a:extLst/>
            </p:spPr>
          </p:cxnSp>
          <p:cxnSp>
            <p:nvCxnSpPr>
              <p:cNvPr id="43053" name="Straight Connector 76">
                <a:extLst>
                  <a:ext uri="{FF2B5EF4-FFF2-40B4-BE49-F238E27FC236}">
                    <a16:creationId xmlns:a16="http://schemas.microsoft.com/office/drawing/2014/main" id="{F8D860D1-F0E5-6043-96E8-26860EA0C340}"/>
                  </a:ext>
                </a:extLst>
              </p:cNvPr>
              <p:cNvCxnSpPr>
                <a:cxnSpLocks noChangeShapeType="1"/>
              </p:cNvCxnSpPr>
              <p:nvPr/>
            </p:nvCxnSpPr>
            <p:spPr bwMode="auto">
              <a:xfrm>
                <a:off x="5867400" y="2971800"/>
                <a:ext cx="0" cy="228600"/>
              </a:xfrm>
              <a:prstGeom prst="line">
                <a:avLst/>
              </a:prstGeom>
              <a:grpFill/>
              <a:ln w="38100">
                <a:solidFill>
                  <a:schemeClr val="tx1"/>
                </a:solidFill>
                <a:round/>
                <a:headEnd/>
                <a:tailEnd/>
              </a:ln>
              <a:extLst/>
            </p:spPr>
          </p:cxnSp>
          <p:cxnSp>
            <p:nvCxnSpPr>
              <p:cNvPr id="43054" name="Straight Connector 77">
                <a:extLst>
                  <a:ext uri="{FF2B5EF4-FFF2-40B4-BE49-F238E27FC236}">
                    <a16:creationId xmlns:a16="http://schemas.microsoft.com/office/drawing/2014/main" id="{0B6586DD-21EC-5745-BA90-36D188291B11}"/>
                  </a:ext>
                </a:extLst>
              </p:cNvPr>
              <p:cNvCxnSpPr>
                <a:cxnSpLocks noChangeShapeType="1"/>
              </p:cNvCxnSpPr>
              <p:nvPr/>
            </p:nvCxnSpPr>
            <p:spPr bwMode="auto">
              <a:xfrm>
                <a:off x="6019800" y="2971800"/>
                <a:ext cx="0" cy="228600"/>
              </a:xfrm>
              <a:prstGeom prst="line">
                <a:avLst/>
              </a:prstGeom>
              <a:grpFill/>
              <a:ln w="38100">
                <a:solidFill>
                  <a:schemeClr val="tx1"/>
                </a:solidFill>
                <a:round/>
                <a:headEnd/>
                <a:tailEnd/>
              </a:ln>
              <a:extLst/>
            </p:spPr>
          </p:cxnSp>
          <p:cxnSp>
            <p:nvCxnSpPr>
              <p:cNvPr id="43055" name="Straight Connector 78">
                <a:extLst>
                  <a:ext uri="{FF2B5EF4-FFF2-40B4-BE49-F238E27FC236}">
                    <a16:creationId xmlns:a16="http://schemas.microsoft.com/office/drawing/2014/main" id="{EC8AE570-6B1B-E44B-B93E-9CFB2438262B}"/>
                  </a:ext>
                </a:extLst>
              </p:cNvPr>
              <p:cNvCxnSpPr>
                <a:cxnSpLocks noChangeShapeType="1"/>
              </p:cNvCxnSpPr>
              <p:nvPr/>
            </p:nvCxnSpPr>
            <p:spPr bwMode="auto">
              <a:xfrm>
                <a:off x="6172200" y="2819400"/>
                <a:ext cx="0" cy="381000"/>
              </a:xfrm>
              <a:prstGeom prst="line">
                <a:avLst/>
              </a:prstGeom>
              <a:grpFill/>
              <a:ln w="38100">
                <a:solidFill>
                  <a:schemeClr val="tx1"/>
                </a:solidFill>
                <a:round/>
                <a:headEnd/>
                <a:tailEnd/>
              </a:ln>
              <a:extLst/>
            </p:spPr>
          </p:cxnSp>
          <p:cxnSp>
            <p:nvCxnSpPr>
              <p:cNvPr id="43056" name="Straight Connector 79">
                <a:extLst>
                  <a:ext uri="{FF2B5EF4-FFF2-40B4-BE49-F238E27FC236}">
                    <a16:creationId xmlns:a16="http://schemas.microsoft.com/office/drawing/2014/main" id="{11737F9C-8FA5-9449-981F-3214F775AEEC}"/>
                  </a:ext>
                </a:extLst>
              </p:cNvPr>
              <p:cNvCxnSpPr>
                <a:cxnSpLocks noChangeShapeType="1"/>
              </p:cNvCxnSpPr>
              <p:nvPr/>
            </p:nvCxnSpPr>
            <p:spPr bwMode="auto">
              <a:xfrm>
                <a:off x="7010400" y="2971800"/>
                <a:ext cx="0" cy="228600"/>
              </a:xfrm>
              <a:prstGeom prst="line">
                <a:avLst/>
              </a:prstGeom>
              <a:grpFill/>
              <a:ln w="38100">
                <a:solidFill>
                  <a:schemeClr val="tx1"/>
                </a:solidFill>
                <a:round/>
                <a:headEnd/>
                <a:tailEnd/>
              </a:ln>
              <a:extLst/>
            </p:spPr>
          </p:cxnSp>
          <p:cxnSp>
            <p:nvCxnSpPr>
              <p:cNvPr id="43057" name="Straight Connector 80">
                <a:extLst>
                  <a:ext uri="{FF2B5EF4-FFF2-40B4-BE49-F238E27FC236}">
                    <a16:creationId xmlns:a16="http://schemas.microsoft.com/office/drawing/2014/main" id="{B548A055-2CD5-934C-93EA-B8D4FE43A5C5}"/>
                  </a:ext>
                </a:extLst>
              </p:cNvPr>
              <p:cNvCxnSpPr>
                <a:cxnSpLocks noChangeShapeType="1"/>
              </p:cNvCxnSpPr>
              <p:nvPr/>
            </p:nvCxnSpPr>
            <p:spPr bwMode="auto">
              <a:xfrm>
                <a:off x="7162800" y="2971800"/>
                <a:ext cx="0" cy="228600"/>
              </a:xfrm>
              <a:prstGeom prst="line">
                <a:avLst/>
              </a:prstGeom>
              <a:grpFill/>
              <a:ln w="38100">
                <a:solidFill>
                  <a:schemeClr val="tx1"/>
                </a:solidFill>
                <a:round/>
                <a:headEnd/>
                <a:tailEnd/>
              </a:ln>
              <a:extLst/>
            </p:spPr>
          </p:cxnSp>
          <p:cxnSp>
            <p:nvCxnSpPr>
              <p:cNvPr id="43058" name="Straight Connector 81">
                <a:extLst>
                  <a:ext uri="{FF2B5EF4-FFF2-40B4-BE49-F238E27FC236}">
                    <a16:creationId xmlns:a16="http://schemas.microsoft.com/office/drawing/2014/main" id="{678CFD5D-EBCF-E34E-A420-7B88200BAEE8}"/>
                  </a:ext>
                </a:extLst>
              </p:cNvPr>
              <p:cNvCxnSpPr>
                <a:cxnSpLocks noChangeShapeType="1"/>
              </p:cNvCxnSpPr>
              <p:nvPr/>
            </p:nvCxnSpPr>
            <p:spPr bwMode="auto">
              <a:xfrm>
                <a:off x="7315200" y="2971800"/>
                <a:ext cx="0" cy="228600"/>
              </a:xfrm>
              <a:prstGeom prst="line">
                <a:avLst/>
              </a:prstGeom>
              <a:grpFill/>
              <a:ln w="38100">
                <a:solidFill>
                  <a:schemeClr val="tx1"/>
                </a:solidFill>
                <a:round/>
                <a:headEnd/>
                <a:tailEnd/>
              </a:ln>
              <a:extLst/>
            </p:spPr>
          </p:cxnSp>
          <p:cxnSp>
            <p:nvCxnSpPr>
              <p:cNvPr id="43059" name="Straight Connector 82">
                <a:extLst>
                  <a:ext uri="{FF2B5EF4-FFF2-40B4-BE49-F238E27FC236}">
                    <a16:creationId xmlns:a16="http://schemas.microsoft.com/office/drawing/2014/main" id="{56D9D615-9AF4-9C49-98EF-0978986CD42F}"/>
                  </a:ext>
                </a:extLst>
              </p:cNvPr>
              <p:cNvCxnSpPr>
                <a:cxnSpLocks noChangeShapeType="1"/>
              </p:cNvCxnSpPr>
              <p:nvPr/>
            </p:nvCxnSpPr>
            <p:spPr bwMode="auto">
              <a:xfrm>
                <a:off x="7467600" y="2819400"/>
                <a:ext cx="0" cy="381000"/>
              </a:xfrm>
              <a:prstGeom prst="line">
                <a:avLst/>
              </a:prstGeom>
              <a:grpFill/>
              <a:ln w="38100">
                <a:solidFill>
                  <a:schemeClr val="tx1"/>
                </a:solidFill>
                <a:round/>
                <a:headEnd/>
                <a:tailEnd/>
              </a:ln>
              <a:extLst/>
            </p:spPr>
          </p:cxnSp>
        </p:grpSp>
        <p:cxnSp>
          <p:nvCxnSpPr>
            <p:cNvPr id="43042" name="Straight Connector 93">
              <a:extLst>
                <a:ext uri="{FF2B5EF4-FFF2-40B4-BE49-F238E27FC236}">
                  <a16:creationId xmlns:a16="http://schemas.microsoft.com/office/drawing/2014/main" id="{AF6770DB-AA2D-DA4B-8FAA-E3D02481B14D}"/>
                </a:ext>
              </a:extLst>
            </p:cNvPr>
            <p:cNvCxnSpPr>
              <a:cxnSpLocks noChangeShapeType="1"/>
            </p:cNvCxnSpPr>
            <p:nvPr/>
          </p:nvCxnSpPr>
          <p:spPr bwMode="auto">
            <a:xfrm>
              <a:off x="5105400" y="2057400"/>
              <a:ext cx="0" cy="3429000"/>
            </a:xfrm>
            <a:prstGeom prst="line">
              <a:avLst/>
            </a:prstGeom>
            <a:grpFill/>
            <a:ln w="38100">
              <a:solidFill>
                <a:schemeClr val="tx1"/>
              </a:solidFill>
              <a:round/>
              <a:headEnd/>
              <a:tailEnd/>
            </a:ln>
            <a:extLst/>
          </p:spPr>
        </p:cxnSp>
      </p:grpSp>
      <p:cxnSp>
        <p:nvCxnSpPr>
          <p:cNvPr id="23563" name="Straight Arrow Connector 97">
            <a:extLst>
              <a:ext uri="{FF2B5EF4-FFF2-40B4-BE49-F238E27FC236}">
                <a16:creationId xmlns:a16="http://schemas.microsoft.com/office/drawing/2014/main" id="{DCE32F71-02FE-4741-8837-F44701F2D093}"/>
              </a:ext>
            </a:extLst>
          </p:cNvPr>
          <p:cNvCxnSpPr>
            <a:cxnSpLocks noChangeShapeType="1"/>
            <a:stCxn id="23557" idx="3"/>
          </p:cNvCxnSpPr>
          <p:nvPr/>
        </p:nvCxnSpPr>
        <p:spPr bwMode="auto">
          <a:xfrm>
            <a:off x="5105400" y="1981200"/>
            <a:ext cx="838200" cy="1219200"/>
          </a:xfrm>
          <a:prstGeom prst="straightConnector1">
            <a:avLst/>
          </a:prstGeom>
          <a:noFill/>
          <a:ln w="38100">
            <a:solidFill>
              <a:schemeClr val="tx1"/>
            </a:solidFill>
            <a:round/>
            <a:headEnd type="arrow" w="med" len="med"/>
            <a:tailEnd type="arrow" w="med" len="med"/>
          </a:ln>
          <a:extLst>
            <a:ext uri="{909E8E84-426E-40DD-AFC4-6F175D3DCCD1}">
              <a14:hiddenFill xmlns:a14="http://schemas.microsoft.com/office/drawing/2010/main">
                <a:noFill/>
              </a14:hiddenFill>
            </a:ext>
          </a:extLst>
        </p:spPr>
      </p:cxnSp>
      <p:sp>
        <p:nvSpPr>
          <p:cNvPr id="23564" name="TextBox 99">
            <a:extLst>
              <a:ext uri="{FF2B5EF4-FFF2-40B4-BE49-F238E27FC236}">
                <a16:creationId xmlns:a16="http://schemas.microsoft.com/office/drawing/2014/main" id="{495AA8A5-E10E-E240-AEB6-3D56D95B7A50}"/>
              </a:ext>
            </a:extLst>
          </p:cNvPr>
          <p:cNvSpPr txBox="1">
            <a:spLocks noChangeArrowheads="1"/>
          </p:cNvSpPr>
          <p:nvPr/>
        </p:nvSpPr>
        <p:spPr bwMode="auto">
          <a:xfrm>
            <a:off x="1506538" y="2014538"/>
            <a:ext cx="627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b="1">
                <a:solidFill>
                  <a:schemeClr val="tx1"/>
                </a:solidFill>
                <a:latin typeface="Comic Sans MS" panose="030F0902030302020204" pitchFamily="66" charset="0"/>
                <a:ea typeface="ＭＳ Ｐゴシック" panose="020B0600070205080204" pitchFamily="34" charset="-128"/>
              </a:defRPr>
            </a:lvl1pPr>
            <a:lvl2pPr marL="742950" indent="-285750" eaLnBrk="0" hangingPunct="0">
              <a:defRPr sz="2200" b="1">
                <a:solidFill>
                  <a:schemeClr val="tx1"/>
                </a:solidFill>
                <a:latin typeface="Comic Sans MS" panose="030F0902030302020204" pitchFamily="66" charset="0"/>
                <a:ea typeface="ＭＳ Ｐゴシック" panose="020B0600070205080204" pitchFamily="34" charset="-128"/>
              </a:defRPr>
            </a:lvl2pPr>
            <a:lvl3pPr marL="1143000" indent="-228600" eaLnBrk="0" hangingPunct="0">
              <a:defRPr sz="2200" b="1">
                <a:solidFill>
                  <a:schemeClr val="tx1"/>
                </a:solidFill>
                <a:latin typeface="Comic Sans MS" panose="030F0902030302020204" pitchFamily="66" charset="0"/>
                <a:ea typeface="ＭＳ Ｐゴシック" panose="020B0600070205080204" pitchFamily="34" charset="-128"/>
              </a:defRPr>
            </a:lvl3pPr>
            <a:lvl4pPr marL="1600200" indent="-228600" eaLnBrk="0" hangingPunct="0">
              <a:defRPr sz="2200" b="1">
                <a:solidFill>
                  <a:schemeClr val="tx1"/>
                </a:solidFill>
                <a:latin typeface="Comic Sans MS" panose="030F0902030302020204" pitchFamily="66" charset="0"/>
                <a:ea typeface="ＭＳ Ｐゴシック" panose="020B0600070205080204" pitchFamily="34" charset="-128"/>
              </a:defRPr>
            </a:lvl4pPr>
            <a:lvl5pPr marL="2057400" indent="-228600" eaLnBrk="0" hangingPunct="0">
              <a:defRPr sz="22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2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2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2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200" b="1">
                <a:solidFill>
                  <a:schemeClr val="tx1"/>
                </a:solidFill>
                <a:latin typeface="Comic Sans MS" panose="030F0902030302020204" pitchFamily="66" charset="0"/>
                <a:ea typeface="ＭＳ Ｐゴシック" panose="020B0600070205080204" pitchFamily="34" charset="-128"/>
              </a:defRPr>
            </a:lvl9pPr>
          </a:lstStyle>
          <a:p>
            <a:pPr eaLnBrk="1" hangingPunct="1"/>
            <a:r>
              <a:rPr lang="en-US" altLang="en-US" sz="1400" b="0">
                <a:latin typeface="Helvetica" pitchFamily="2" charset="0"/>
              </a:rPr>
              <a:t>SATA</a:t>
            </a:r>
          </a:p>
        </p:txBody>
      </p:sp>
      <p:sp>
        <p:nvSpPr>
          <p:cNvPr id="2" name="TextBox 1">
            <a:extLst>
              <a:ext uri="{FF2B5EF4-FFF2-40B4-BE49-F238E27FC236}">
                <a16:creationId xmlns:a16="http://schemas.microsoft.com/office/drawing/2014/main" id="{DDAE5C43-F53E-B245-8741-00B035F8C507}"/>
              </a:ext>
            </a:extLst>
          </p:cNvPr>
          <p:cNvSpPr txBox="1"/>
          <p:nvPr/>
        </p:nvSpPr>
        <p:spPr>
          <a:xfrm>
            <a:off x="916641" y="744679"/>
            <a:ext cx="3148106" cy="369332"/>
          </a:xfrm>
          <a:prstGeom prst="rect">
            <a:avLst/>
          </a:prstGeom>
          <a:noFill/>
        </p:spPr>
        <p:txBody>
          <a:bodyPr wrap="none" rtlCol="0">
            <a:spAutoFit/>
          </a:bodyPr>
          <a:lstStyle/>
          <a:p>
            <a:r>
              <a:rPr lang="en-US" dirty="0">
                <a:solidFill>
                  <a:srgbClr val="FF0000"/>
                </a:solidFill>
                <a:latin typeface="Calibri" panose="020F0502020204030204" pitchFamily="34" charset="0"/>
                <a:cs typeface="Calibri" panose="020F0502020204030204" pitchFamily="34" charset="0"/>
              </a:rPr>
              <a:t>Min unit for reading : one page</a:t>
            </a:r>
          </a:p>
        </p:txBody>
      </p:sp>
      <p:sp>
        <p:nvSpPr>
          <p:cNvPr id="87" name="TextBox 86">
            <a:extLst>
              <a:ext uri="{FF2B5EF4-FFF2-40B4-BE49-F238E27FC236}">
                <a16:creationId xmlns:a16="http://schemas.microsoft.com/office/drawing/2014/main" id="{1C84B71F-C47B-C648-A62F-8130B5ADCB9B}"/>
              </a:ext>
            </a:extLst>
          </p:cNvPr>
          <p:cNvSpPr txBox="1"/>
          <p:nvPr/>
        </p:nvSpPr>
        <p:spPr>
          <a:xfrm>
            <a:off x="42118" y="6622449"/>
            <a:ext cx="1914307" cy="246221"/>
          </a:xfrm>
          <a:prstGeom prst="rect">
            <a:avLst/>
          </a:prstGeom>
          <a:noFill/>
        </p:spPr>
        <p:txBody>
          <a:bodyPr wrap="none" rtlCol="0">
            <a:spAutoFit/>
          </a:bodyPr>
          <a:lstStyle/>
          <a:p>
            <a:r>
              <a:rPr lang="en-US" sz="1000" b="0" i="0" dirty="0">
                <a:latin typeface="Calibri" pitchFamily="34" charset="0"/>
              </a:rPr>
              <a:t>CS162 </a:t>
            </a:r>
            <a:r>
              <a:rPr lang="en-US" sz="1000" b="0" i="0" dirty="0" err="1">
                <a:latin typeface="Calibri" pitchFamily="34" charset="0"/>
              </a:rPr>
              <a:t>Univ</a:t>
            </a:r>
            <a:r>
              <a:rPr lang="en-US" sz="1000" b="0" i="0" dirty="0">
                <a:latin typeface="Calibri" pitchFamily="34" charset="0"/>
              </a:rPr>
              <a:t> of California Berkeley</a:t>
            </a:r>
          </a:p>
        </p:txBody>
      </p:sp>
    </p:spTree>
    <p:extLst>
      <p:ext uri="{BB962C8B-B14F-4D97-AF65-F5344CB8AC3E}">
        <p14:creationId xmlns:p14="http://schemas.microsoft.com/office/powerpoint/2010/main" val="50589494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59B870-5EBF-8E4F-9E5D-E1F8183C5DAF}"/>
              </a:ext>
            </a:extLst>
          </p:cNvPr>
          <p:cNvSpPr>
            <a:spLocks noGrp="1"/>
          </p:cNvSpPr>
          <p:nvPr>
            <p:ph type="title"/>
          </p:nvPr>
        </p:nvSpPr>
        <p:spPr/>
        <p:txBody>
          <a:bodyPr/>
          <a:lstStyle/>
          <a:p>
            <a:r>
              <a:rPr lang="en-US" dirty="0"/>
              <a:t>Flash Durability</a:t>
            </a:r>
          </a:p>
        </p:txBody>
      </p:sp>
      <p:sp>
        <p:nvSpPr>
          <p:cNvPr id="5" name="Content Placeholder 4">
            <a:extLst>
              <a:ext uri="{FF2B5EF4-FFF2-40B4-BE49-F238E27FC236}">
                <a16:creationId xmlns:a16="http://schemas.microsoft.com/office/drawing/2014/main" id="{B6EF1277-A143-BC4C-8C4A-BCAA0DD5613A}"/>
              </a:ext>
            </a:extLst>
          </p:cNvPr>
          <p:cNvSpPr>
            <a:spLocks noGrp="1"/>
          </p:cNvSpPr>
          <p:nvPr>
            <p:ph idx="1"/>
          </p:nvPr>
        </p:nvSpPr>
        <p:spPr/>
        <p:txBody>
          <a:bodyPr/>
          <a:lstStyle/>
          <a:p>
            <a:r>
              <a:rPr lang="en-IN" dirty="0"/>
              <a:t>Flash memory stops reliably storing a bit</a:t>
            </a:r>
          </a:p>
          <a:p>
            <a:pPr lvl="1"/>
            <a:r>
              <a:rPr lang="en-IN" dirty="0"/>
              <a:t>After many erasures (in the order of 10</a:t>
            </a:r>
            <a:r>
              <a:rPr lang="en-IN" baseline="30000" dirty="0"/>
              <a:t>3</a:t>
            </a:r>
            <a:r>
              <a:rPr lang="en-IN" dirty="0"/>
              <a:t> to 10</a:t>
            </a:r>
            <a:r>
              <a:rPr lang="en-IN" baseline="30000" dirty="0"/>
              <a:t>6</a:t>
            </a:r>
            <a:r>
              <a:rPr lang="en-IN" dirty="0"/>
              <a:t>) </a:t>
            </a:r>
          </a:p>
          <a:p>
            <a:pPr lvl="1"/>
            <a:r>
              <a:rPr lang="en-IN" dirty="0"/>
              <a:t>After a few years without power</a:t>
            </a:r>
          </a:p>
          <a:p>
            <a:pPr lvl="1"/>
            <a:r>
              <a:rPr lang="en-IN" dirty="0"/>
              <a:t>After nearby cell is read many times (read disturb) </a:t>
            </a:r>
          </a:p>
          <a:p>
            <a:r>
              <a:rPr lang="en-IN" dirty="0"/>
              <a:t>To improve durability</a:t>
            </a:r>
          </a:p>
          <a:p>
            <a:pPr lvl="1"/>
            <a:r>
              <a:rPr lang="en-IN" dirty="0"/>
              <a:t> Error correcting codes </a:t>
            </a:r>
          </a:p>
          <a:p>
            <a:pPr lvl="2"/>
            <a:r>
              <a:rPr lang="en-IN" dirty="0"/>
              <a:t>extra bytes in every page</a:t>
            </a:r>
          </a:p>
          <a:p>
            <a:pPr lvl="1"/>
            <a:r>
              <a:rPr lang="en-IN" dirty="0"/>
              <a:t>Management of defective pages and blocks </a:t>
            </a:r>
          </a:p>
          <a:p>
            <a:pPr lvl="1"/>
            <a:r>
              <a:rPr lang="en-IN" dirty="0"/>
              <a:t>Spreads updates to hot logical pages uniformly over all blocks</a:t>
            </a:r>
          </a:p>
          <a:p>
            <a:pPr marL="0" indent="0">
              <a:buNone/>
            </a:pPr>
            <a:endParaRPr lang="en-IN" dirty="0"/>
          </a:p>
          <a:p>
            <a:endParaRPr lang="en-US" dirty="0"/>
          </a:p>
        </p:txBody>
      </p:sp>
    </p:spTree>
    <p:extLst>
      <p:ext uri="{BB962C8B-B14F-4D97-AF65-F5344CB8AC3E}">
        <p14:creationId xmlns:p14="http://schemas.microsoft.com/office/powerpoint/2010/main" val="29851864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286291-0D66-7F47-A6B4-E7D2CB36B0A7}"/>
              </a:ext>
            </a:extLst>
          </p:cNvPr>
          <p:cNvSpPr>
            <a:spLocks noGrp="1"/>
          </p:cNvSpPr>
          <p:nvPr>
            <p:ph type="ctrTitle"/>
          </p:nvPr>
        </p:nvSpPr>
        <p:spPr/>
        <p:txBody>
          <a:bodyPr/>
          <a:lstStyle/>
          <a:p>
            <a:r>
              <a:rPr lang="en-US" dirty="0"/>
              <a:t>Flash Architecture</a:t>
            </a:r>
          </a:p>
        </p:txBody>
      </p:sp>
    </p:spTree>
    <p:extLst>
      <p:ext uri="{BB962C8B-B14F-4D97-AF65-F5344CB8AC3E}">
        <p14:creationId xmlns:p14="http://schemas.microsoft.com/office/powerpoint/2010/main" val="308261238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6503A-BAA6-4978-89B3-452253C4E749}"/>
              </a:ext>
            </a:extLst>
          </p:cNvPr>
          <p:cNvSpPr>
            <a:spLocks noGrp="1"/>
          </p:cNvSpPr>
          <p:nvPr>
            <p:ph type="title"/>
          </p:nvPr>
        </p:nvSpPr>
        <p:spPr/>
        <p:txBody>
          <a:bodyPr/>
          <a:lstStyle/>
          <a:p>
            <a:r>
              <a:rPr lang="en-US" dirty="0"/>
              <a:t>SSD Architecture (Simplified)</a:t>
            </a:r>
          </a:p>
        </p:txBody>
      </p:sp>
      <p:pic>
        <p:nvPicPr>
          <p:cNvPr id="5" name="Picture 4">
            <a:extLst>
              <a:ext uri="{FF2B5EF4-FFF2-40B4-BE49-F238E27FC236}">
                <a16:creationId xmlns:a16="http://schemas.microsoft.com/office/drawing/2014/main" id="{F164DB62-0AB8-4BD5-88D9-48ABDCF7CA0A}"/>
              </a:ext>
            </a:extLst>
          </p:cNvPr>
          <p:cNvPicPr>
            <a:picLocks noChangeAspect="1"/>
          </p:cNvPicPr>
          <p:nvPr/>
        </p:nvPicPr>
        <p:blipFill>
          <a:blip r:embed="rId3"/>
          <a:stretch>
            <a:fillRect/>
          </a:stretch>
        </p:blipFill>
        <p:spPr>
          <a:xfrm>
            <a:off x="457200" y="2114551"/>
            <a:ext cx="7930022" cy="2520587"/>
          </a:xfrm>
          <a:prstGeom prst="rect">
            <a:avLst/>
          </a:prstGeom>
        </p:spPr>
      </p:pic>
    </p:spTree>
    <p:extLst>
      <p:ext uri="{BB962C8B-B14F-4D97-AF65-F5344CB8AC3E}">
        <p14:creationId xmlns:p14="http://schemas.microsoft.com/office/powerpoint/2010/main" val="146253343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NAND-Flash Fabric Characteristics</a:t>
            </a:r>
          </a:p>
        </p:txBody>
      </p:sp>
      <p:sp>
        <p:nvSpPr>
          <p:cNvPr id="3" name="Content Placeholder 2"/>
          <p:cNvSpPr>
            <a:spLocks noGrp="1"/>
          </p:cNvSpPr>
          <p:nvPr>
            <p:ph idx="1"/>
          </p:nvPr>
        </p:nvSpPr>
        <p:spPr/>
        <p:txBody>
          <a:bodyPr/>
          <a:lstStyle/>
          <a:p>
            <a:r>
              <a:rPr lang="en-US" dirty="0"/>
              <a:t>Performance impact of high-latency erase mitigated using large erase units (“blocks”)</a:t>
            </a:r>
          </a:p>
          <a:p>
            <a:pPr lvl="1"/>
            <a:r>
              <a:rPr lang="en-US" dirty="0"/>
              <a:t>Hundreds of pages erased at once</a:t>
            </a:r>
          </a:p>
          <a:p>
            <a:r>
              <a:rPr lang="en-US" dirty="0"/>
              <a:t>What these mean: in-place updates are no longer feasible</a:t>
            </a:r>
          </a:p>
          <a:p>
            <a:pPr lvl="1"/>
            <a:r>
              <a:rPr lang="en-US" dirty="0"/>
              <a:t>In-place write requires whole block to be re-written</a:t>
            </a:r>
          </a:p>
          <a:p>
            <a:pPr lvl="1"/>
            <a:r>
              <a:rPr lang="en-US" dirty="0"/>
              <a:t>Hot pages will wear out very quickly</a:t>
            </a:r>
          </a:p>
          <a:p>
            <a:r>
              <a:rPr lang="en-US" dirty="0"/>
              <a:t>People would not use flash if it required too much special handling</a:t>
            </a:r>
          </a:p>
          <a:p>
            <a:endParaRPr lang="en-US" dirty="0"/>
          </a:p>
          <a:p>
            <a:endParaRPr lang="en-US" dirty="0"/>
          </a:p>
        </p:txBody>
      </p:sp>
      <p:grpSp>
        <p:nvGrpSpPr>
          <p:cNvPr id="4" name="Group 3"/>
          <p:cNvGrpSpPr/>
          <p:nvPr/>
        </p:nvGrpSpPr>
        <p:grpSpPr>
          <a:xfrm>
            <a:off x="6282840" y="3731348"/>
            <a:ext cx="2647429" cy="2059455"/>
            <a:chOff x="978856" y="2844842"/>
            <a:chExt cx="3529905" cy="2745940"/>
          </a:xfrm>
        </p:grpSpPr>
        <p:sp>
          <p:nvSpPr>
            <p:cNvPr id="5" name="Rectangle 4"/>
            <p:cNvSpPr/>
            <p:nvPr/>
          </p:nvSpPr>
          <p:spPr>
            <a:xfrm>
              <a:off x="2326003" y="3745143"/>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89796" y="3745142"/>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053589" y="3745141"/>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417382" y="3745140"/>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781175" y="3745139"/>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144968" y="3745138"/>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326003" y="4108931"/>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89796" y="4108930"/>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053589" y="4108929"/>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417382" y="4108928"/>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781175" y="4108927"/>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144968" y="4108926"/>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326003" y="4472713"/>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689796" y="4472712"/>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053589" y="4472711"/>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417382" y="4472710"/>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781175" y="4472709"/>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144968" y="4472708"/>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326003" y="4834824"/>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689796" y="4834823"/>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053589" y="4834822"/>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417382" y="4834821"/>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781175" y="4834820"/>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144968" y="4834819"/>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326003" y="5198600"/>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689796" y="5198599"/>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053589" y="5198598"/>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417382" y="5198597"/>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781175" y="5198596"/>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4144968" y="5198595"/>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326003" y="3381345"/>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689796" y="3381344"/>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053589" y="3381343"/>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417382" y="3381342"/>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3781175" y="3381341"/>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4144968" y="3381340"/>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2327094" y="3381339"/>
              <a:ext cx="1090288" cy="1090288"/>
            </a:xfrm>
            <a:prstGeom prst="rect">
              <a:avLst/>
            </a:prstGeom>
            <a:noFill/>
            <a:ln w="762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417927" y="3381339"/>
              <a:ext cx="1090288" cy="1090288"/>
            </a:xfrm>
            <a:prstGeom prst="rect">
              <a:avLst/>
            </a:prstGeom>
            <a:noFill/>
            <a:ln w="762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327367" y="4500494"/>
              <a:ext cx="1090288" cy="1090288"/>
            </a:xfrm>
            <a:prstGeom prst="rect">
              <a:avLst/>
            </a:prstGeom>
            <a:noFill/>
            <a:ln w="762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418200" y="4500494"/>
              <a:ext cx="1090288" cy="1090288"/>
            </a:xfrm>
            <a:prstGeom prst="rect">
              <a:avLst/>
            </a:prstGeom>
            <a:noFill/>
            <a:ln w="762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978856" y="4124251"/>
              <a:ext cx="1117828" cy="738664"/>
            </a:xfrm>
            <a:prstGeom prst="rect">
              <a:avLst/>
            </a:prstGeom>
            <a:noFill/>
          </p:spPr>
          <p:txBody>
            <a:bodyPr wrap="none" lIns="0" tIns="0" rIns="0" bIns="0" rtlCol="0">
              <a:spAutoFit/>
            </a:bodyPr>
            <a:lstStyle/>
            <a:p>
              <a:r>
                <a:rPr lang="en-US" dirty="0"/>
                <a:t>“page”</a:t>
              </a:r>
            </a:p>
            <a:p>
              <a:r>
                <a:rPr lang="en-US" dirty="0"/>
                <a:t>(~8 KB)</a:t>
              </a:r>
            </a:p>
          </p:txBody>
        </p:sp>
        <p:cxnSp>
          <p:nvCxnSpPr>
            <p:cNvPr id="46" name="Curved Connector 45"/>
            <p:cNvCxnSpPr>
              <a:stCxn id="45" idx="3"/>
              <a:endCxn id="24" idx="0"/>
            </p:cNvCxnSpPr>
            <p:nvPr/>
          </p:nvCxnSpPr>
          <p:spPr>
            <a:xfrm>
              <a:off x="2096684" y="4493583"/>
              <a:ext cx="775009" cy="341240"/>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409583" y="2844842"/>
              <a:ext cx="2351070" cy="369332"/>
            </a:xfrm>
            <a:prstGeom prst="rect">
              <a:avLst/>
            </a:prstGeom>
            <a:noFill/>
          </p:spPr>
          <p:txBody>
            <a:bodyPr wrap="none" lIns="0" tIns="0" rIns="0" bIns="0" rtlCol="0">
              <a:spAutoFit/>
            </a:bodyPr>
            <a:lstStyle/>
            <a:p>
              <a:r>
                <a:rPr lang="en-US" dirty="0"/>
                <a:t>“block” (~2 MB)</a:t>
              </a:r>
            </a:p>
          </p:txBody>
        </p:sp>
        <p:cxnSp>
          <p:nvCxnSpPr>
            <p:cNvPr id="48" name="Curved Connector 47"/>
            <p:cNvCxnSpPr>
              <a:stCxn id="47" idx="3"/>
              <a:endCxn id="42" idx="0"/>
            </p:cNvCxnSpPr>
            <p:nvPr/>
          </p:nvCxnSpPr>
          <p:spPr>
            <a:xfrm>
              <a:off x="3760653" y="3029509"/>
              <a:ext cx="202417" cy="351831"/>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204037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874" y="174519"/>
            <a:ext cx="8620125" cy="533400"/>
          </a:xfrm>
        </p:spPr>
        <p:txBody>
          <a:bodyPr/>
          <a:lstStyle/>
          <a:p>
            <a:r>
              <a:rPr lang="en-US" dirty="0"/>
              <a:t>The Solution: Flash Translation Layer (FTL)</a:t>
            </a:r>
          </a:p>
        </p:txBody>
      </p:sp>
      <p:sp>
        <p:nvSpPr>
          <p:cNvPr id="3" name="Content Placeholder 2"/>
          <p:cNvSpPr>
            <a:spLocks noGrp="1"/>
          </p:cNvSpPr>
          <p:nvPr>
            <p:ph idx="1"/>
          </p:nvPr>
        </p:nvSpPr>
        <p:spPr>
          <a:xfrm>
            <a:off x="609599" y="914400"/>
            <a:ext cx="4697845" cy="5105400"/>
          </a:xfrm>
        </p:spPr>
        <p:txBody>
          <a:bodyPr/>
          <a:lstStyle/>
          <a:p>
            <a:r>
              <a:rPr lang="en-US" dirty="0"/>
              <a:t>Exposes a logical, linear address of pages to the host</a:t>
            </a:r>
          </a:p>
          <a:p>
            <a:r>
              <a:rPr lang="en-US" dirty="0"/>
              <a:t>A “Flash Translation Layer” keeps track of actual physical locations of pages and performs translation</a:t>
            </a:r>
          </a:p>
          <a:p>
            <a:r>
              <a:rPr lang="en-US" dirty="0"/>
              <a:t>Transparently performs many functions for performance/durability</a:t>
            </a:r>
          </a:p>
        </p:txBody>
      </p:sp>
      <p:sp>
        <p:nvSpPr>
          <p:cNvPr id="4" name="Rectangle 3"/>
          <p:cNvSpPr/>
          <p:nvPr/>
        </p:nvSpPr>
        <p:spPr>
          <a:xfrm>
            <a:off x="5580290" y="2405523"/>
            <a:ext cx="3200400" cy="2079523"/>
          </a:xfrm>
          <a:prstGeom prst="rect">
            <a:avLst/>
          </a:prstGeom>
          <a:solidFill>
            <a:schemeClr val="bg1"/>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latin typeface="Calibri" panose="020F0502020204030204" pitchFamily="34" charset="0"/>
              <a:cs typeface="Calibri" panose="020F0502020204030204" pitchFamily="34" charset="0"/>
            </a:endParaRPr>
          </a:p>
        </p:txBody>
      </p:sp>
      <p:sp>
        <p:nvSpPr>
          <p:cNvPr id="5" name="Rectangle 4"/>
          <p:cNvSpPr/>
          <p:nvPr/>
        </p:nvSpPr>
        <p:spPr>
          <a:xfrm>
            <a:off x="5654032" y="3902486"/>
            <a:ext cx="3045542" cy="501445"/>
          </a:xfrm>
          <a:prstGeom prst="rect">
            <a:avLst/>
          </a:prstGeom>
          <a:solidFill>
            <a:schemeClr val="accent6">
              <a:lumMod val="40000"/>
              <a:lumOff val="60000"/>
            </a:schemeClr>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latin typeface="Calibri" panose="020F0502020204030204" pitchFamily="34" charset="0"/>
                <a:cs typeface="Calibri" panose="020F0502020204030204" pitchFamily="34" charset="0"/>
              </a:rPr>
              <a:t>Flash Translation Layer</a:t>
            </a:r>
          </a:p>
        </p:txBody>
      </p:sp>
      <p:grpSp>
        <p:nvGrpSpPr>
          <p:cNvPr id="6" name="Group 5"/>
          <p:cNvGrpSpPr/>
          <p:nvPr/>
        </p:nvGrpSpPr>
        <p:grpSpPr>
          <a:xfrm>
            <a:off x="5720635" y="2905035"/>
            <a:ext cx="818534" cy="818539"/>
            <a:chOff x="1421435" y="2671797"/>
            <a:chExt cx="1091379" cy="1091385"/>
          </a:xfrm>
        </p:grpSpPr>
        <p:sp>
          <p:nvSpPr>
            <p:cNvPr id="7" name="Rectangle 6"/>
            <p:cNvSpPr/>
            <p:nvPr/>
          </p:nvSpPr>
          <p:spPr>
            <a:xfrm>
              <a:off x="1421435" y="3035601"/>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8" name="Rectangle 7"/>
            <p:cNvSpPr/>
            <p:nvPr/>
          </p:nvSpPr>
          <p:spPr>
            <a:xfrm>
              <a:off x="1785228" y="3035600"/>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9" name="Rectangle 8"/>
            <p:cNvSpPr/>
            <p:nvPr/>
          </p:nvSpPr>
          <p:spPr>
            <a:xfrm>
              <a:off x="2149021" y="3035599"/>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0" name="Rectangle 9"/>
            <p:cNvSpPr/>
            <p:nvPr/>
          </p:nvSpPr>
          <p:spPr>
            <a:xfrm>
              <a:off x="1421435" y="3399389"/>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1" name="Rectangle 10"/>
            <p:cNvSpPr/>
            <p:nvPr/>
          </p:nvSpPr>
          <p:spPr>
            <a:xfrm>
              <a:off x="1785228" y="3399388"/>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Rectangle 11"/>
            <p:cNvSpPr/>
            <p:nvPr/>
          </p:nvSpPr>
          <p:spPr>
            <a:xfrm>
              <a:off x="2149021" y="3399387"/>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3" name="Rectangle 12"/>
            <p:cNvSpPr/>
            <p:nvPr/>
          </p:nvSpPr>
          <p:spPr>
            <a:xfrm>
              <a:off x="1421435" y="2671803"/>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4" name="Rectangle 13"/>
            <p:cNvSpPr/>
            <p:nvPr/>
          </p:nvSpPr>
          <p:spPr>
            <a:xfrm>
              <a:off x="1785228" y="2671802"/>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5" name="Rectangle 14"/>
            <p:cNvSpPr/>
            <p:nvPr/>
          </p:nvSpPr>
          <p:spPr>
            <a:xfrm>
              <a:off x="2149021" y="2671801"/>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6" name="Rectangle 15"/>
            <p:cNvSpPr/>
            <p:nvPr/>
          </p:nvSpPr>
          <p:spPr>
            <a:xfrm>
              <a:off x="1422526" y="2671797"/>
              <a:ext cx="1090288" cy="1090288"/>
            </a:xfrm>
            <a:prstGeom prst="rect">
              <a:avLst/>
            </a:prstGeom>
            <a:noFill/>
            <a:ln w="762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grpSp>
      <p:grpSp>
        <p:nvGrpSpPr>
          <p:cNvPr id="17" name="Group 16"/>
          <p:cNvGrpSpPr/>
          <p:nvPr/>
        </p:nvGrpSpPr>
        <p:grpSpPr>
          <a:xfrm>
            <a:off x="6540762" y="2905035"/>
            <a:ext cx="818534" cy="818539"/>
            <a:chOff x="1421435" y="2671797"/>
            <a:chExt cx="1091379" cy="1091385"/>
          </a:xfrm>
        </p:grpSpPr>
        <p:sp>
          <p:nvSpPr>
            <p:cNvPr id="18" name="Rectangle 17"/>
            <p:cNvSpPr/>
            <p:nvPr/>
          </p:nvSpPr>
          <p:spPr>
            <a:xfrm>
              <a:off x="1421435" y="3035601"/>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9" name="Rectangle 18"/>
            <p:cNvSpPr/>
            <p:nvPr/>
          </p:nvSpPr>
          <p:spPr>
            <a:xfrm>
              <a:off x="1785228" y="3035600"/>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0" name="Rectangle 19"/>
            <p:cNvSpPr/>
            <p:nvPr/>
          </p:nvSpPr>
          <p:spPr>
            <a:xfrm>
              <a:off x="2149021" y="3035599"/>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1" name="Rectangle 20"/>
            <p:cNvSpPr/>
            <p:nvPr/>
          </p:nvSpPr>
          <p:spPr>
            <a:xfrm>
              <a:off x="1421435" y="3399389"/>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2" name="Rectangle 21"/>
            <p:cNvSpPr/>
            <p:nvPr/>
          </p:nvSpPr>
          <p:spPr>
            <a:xfrm>
              <a:off x="1785228" y="3399388"/>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3" name="Rectangle 22"/>
            <p:cNvSpPr/>
            <p:nvPr/>
          </p:nvSpPr>
          <p:spPr>
            <a:xfrm>
              <a:off x="2149021" y="3399387"/>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4" name="Rectangle 23"/>
            <p:cNvSpPr/>
            <p:nvPr/>
          </p:nvSpPr>
          <p:spPr>
            <a:xfrm>
              <a:off x="1421435" y="2671803"/>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5" name="Rectangle 24"/>
            <p:cNvSpPr/>
            <p:nvPr/>
          </p:nvSpPr>
          <p:spPr>
            <a:xfrm>
              <a:off x="1785228" y="2671802"/>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6" name="Rectangle 25"/>
            <p:cNvSpPr/>
            <p:nvPr/>
          </p:nvSpPr>
          <p:spPr>
            <a:xfrm>
              <a:off x="2149021" y="2671801"/>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7" name="Rectangle 26"/>
            <p:cNvSpPr/>
            <p:nvPr/>
          </p:nvSpPr>
          <p:spPr>
            <a:xfrm>
              <a:off x="1422526" y="2671797"/>
              <a:ext cx="1090288" cy="1090288"/>
            </a:xfrm>
            <a:prstGeom prst="rect">
              <a:avLst/>
            </a:prstGeom>
            <a:noFill/>
            <a:ln w="762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grpSp>
      <p:grpSp>
        <p:nvGrpSpPr>
          <p:cNvPr id="28" name="Group 27"/>
          <p:cNvGrpSpPr/>
          <p:nvPr/>
        </p:nvGrpSpPr>
        <p:grpSpPr>
          <a:xfrm>
            <a:off x="7849408" y="2905035"/>
            <a:ext cx="818534" cy="818539"/>
            <a:chOff x="1421435" y="2671797"/>
            <a:chExt cx="1091379" cy="1091385"/>
          </a:xfrm>
        </p:grpSpPr>
        <p:sp>
          <p:nvSpPr>
            <p:cNvPr id="29" name="Rectangle 28"/>
            <p:cNvSpPr/>
            <p:nvPr/>
          </p:nvSpPr>
          <p:spPr>
            <a:xfrm>
              <a:off x="1421435" y="3035601"/>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0" name="Rectangle 29"/>
            <p:cNvSpPr/>
            <p:nvPr/>
          </p:nvSpPr>
          <p:spPr>
            <a:xfrm>
              <a:off x="1785228" y="3035600"/>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1" name="Rectangle 30"/>
            <p:cNvSpPr/>
            <p:nvPr/>
          </p:nvSpPr>
          <p:spPr>
            <a:xfrm>
              <a:off x="2149021" y="3035599"/>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2" name="Rectangle 31"/>
            <p:cNvSpPr/>
            <p:nvPr/>
          </p:nvSpPr>
          <p:spPr>
            <a:xfrm>
              <a:off x="1421435" y="3399389"/>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3" name="Rectangle 32"/>
            <p:cNvSpPr/>
            <p:nvPr/>
          </p:nvSpPr>
          <p:spPr>
            <a:xfrm>
              <a:off x="1785228" y="3399388"/>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4" name="Rectangle 33"/>
            <p:cNvSpPr/>
            <p:nvPr/>
          </p:nvSpPr>
          <p:spPr>
            <a:xfrm>
              <a:off x="2149021" y="3399387"/>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5" name="Rectangle 34"/>
            <p:cNvSpPr/>
            <p:nvPr/>
          </p:nvSpPr>
          <p:spPr>
            <a:xfrm>
              <a:off x="1421435" y="2671803"/>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6" name="Rectangle 35"/>
            <p:cNvSpPr/>
            <p:nvPr/>
          </p:nvSpPr>
          <p:spPr>
            <a:xfrm>
              <a:off x="1785228" y="2671802"/>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7" name="Rectangle 36"/>
            <p:cNvSpPr/>
            <p:nvPr/>
          </p:nvSpPr>
          <p:spPr>
            <a:xfrm>
              <a:off x="2149021" y="2671801"/>
              <a:ext cx="363793" cy="363793"/>
            </a:xfrm>
            <a:prstGeom prst="rect">
              <a:avLst/>
            </a:prstGeom>
            <a:solidFill>
              <a:schemeClr val="bg1">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8" name="Rectangle 37"/>
            <p:cNvSpPr/>
            <p:nvPr/>
          </p:nvSpPr>
          <p:spPr>
            <a:xfrm>
              <a:off x="1422526" y="2671797"/>
              <a:ext cx="1090288" cy="1090288"/>
            </a:xfrm>
            <a:prstGeom prst="rect">
              <a:avLst/>
            </a:prstGeom>
            <a:noFill/>
            <a:ln w="762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grpSp>
      <p:sp>
        <p:nvSpPr>
          <p:cNvPr id="39" name="Rectangle 38"/>
          <p:cNvSpPr/>
          <p:nvPr/>
        </p:nvSpPr>
        <p:spPr>
          <a:xfrm>
            <a:off x="7428293" y="3012147"/>
            <a:ext cx="404278" cy="461665"/>
          </a:xfrm>
          <a:prstGeom prst="rect">
            <a:avLst/>
          </a:prstGeom>
        </p:spPr>
        <p:txBody>
          <a:bodyPr wrap="none">
            <a:spAutoFit/>
          </a:bodyPr>
          <a:lstStyle/>
          <a:p>
            <a:r>
              <a:rPr lang="en-US" sz="2400" dirty="0">
                <a:solidFill>
                  <a:srgbClr val="000000"/>
                </a:solidFill>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endParaRPr>
          </a:p>
        </p:txBody>
      </p:sp>
      <p:grpSp>
        <p:nvGrpSpPr>
          <p:cNvPr id="40" name="Group 39"/>
          <p:cNvGrpSpPr/>
          <p:nvPr/>
        </p:nvGrpSpPr>
        <p:grpSpPr>
          <a:xfrm>
            <a:off x="4535938" y="4403931"/>
            <a:ext cx="4244752" cy="1187245"/>
            <a:chOff x="-232263" y="4670324"/>
            <a:chExt cx="5659669" cy="1582993"/>
          </a:xfrm>
        </p:grpSpPr>
        <p:sp>
          <p:nvSpPr>
            <p:cNvPr id="41" name="Up-Down Arrow 40"/>
            <p:cNvSpPr/>
            <p:nvPr/>
          </p:nvSpPr>
          <p:spPr>
            <a:xfrm>
              <a:off x="2782528" y="4670324"/>
              <a:ext cx="1022555" cy="914400"/>
            </a:xfrm>
            <a:prstGeom prst="upDownArrow">
              <a:avLst>
                <a:gd name="adj1" fmla="val 50000"/>
                <a:gd name="adj2" fmla="val 33495"/>
              </a:avLst>
            </a:prstGeom>
            <a:solidFill>
              <a:schemeClr val="accent6">
                <a:lumMod val="75000"/>
              </a:schemeClr>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160206" y="5584724"/>
              <a:ext cx="4267200" cy="668593"/>
            </a:xfrm>
            <a:prstGeom prst="rect">
              <a:avLst/>
            </a:prstGeom>
            <a:solidFill>
              <a:schemeClr val="bg1"/>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latin typeface="Calibri" panose="020F0502020204030204" pitchFamily="34" charset="0"/>
                  <a:cs typeface="Calibri" panose="020F0502020204030204" pitchFamily="34" charset="0"/>
                </a:rPr>
                <a:t>Host</a:t>
              </a:r>
            </a:p>
          </p:txBody>
        </p:sp>
        <p:sp>
          <p:nvSpPr>
            <p:cNvPr id="43" name="TextBox 42"/>
            <p:cNvSpPr txBox="1"/>
            <p:nvPr/>
          </p:nvSpPr>
          <p:spPr>
            <a:xfrm>
              <a:off x="-232263" y="4881303"/>
              <a:ext cx="2961836" cy="492443"/>
            </a:xfrm>
            <a:prstGeom prst="rect">
              <a:avLst/>
            </a:prstGeom>
            <a:noFill/>
          </p:spPr>
          <p:txBody>
            <a:bodyPr wrap="none" rtlCol="0">
              <a:spAutoFit/>
            </a:bodyPr>
            <a:lstStyle/>
            <a:p>
              <a:pPr algn="ctr"/>
              <a:r>
                <a:rPr lang="en-US" dirty="0">
                  <a:latin typeface="Calibri" panose="020F0502020204030204" pitchFamily="34" charset="0"/>
                  <a:cs typeface="Calibri" panose="020F0502020204030204" pitchFamily="34" charset="0"/>
                </a:rPr>
                <a:t>Logical Block Address</a:t>
              </a:r>
            </a:p>
          </p:txBody>
        </p:sp>
      </p:grpSp>
      <p:sp>
        <p:nvSpPr>
          <p:cNvPr id="44" name="TextBox 43"/>
          <p:cNvSpPr txBox="1"/>
          <p:nvPr/>
        </p:nvSpPr>
        <p:spPr>
          <a:xfrm>
            <a:off x="5642324" y="2562794"/>
            <a:ext cx="2425087"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Bus, Chip, Block, Page…</a:t>
            </a:r>
          </a:p>
        </p:txBody>
      </p:sp>
    </p:spTree>
    <p:extLst>
      <p:ext uri="{BB962C8B-B14F-4D97-AF65-F5344CB8AC3E}">
        <p14:creationId xmlns:p14="http://schemas.microsoft.com/office/powerpoint/2010/main" val="167113337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289"/>
          <p:cNvSpPr>
            <a:spLocks noChangeArrowheads="1"/>
          </p:cNvSpPr>
          <p:nvPr/>
        </p:nvSpPr>
        <p:spPr bwMode="auto">
          <a:xfrm>
            <a:off x="990600" y="3352800"/>
            <a:ext cx="7162800" cy="9906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pitchFamily="34" charset="0"/>
            </a:endParaRPr>
          </a:p>
        </p:txBody>
      </p:sp>
      <p:sp>
        <p:nvSpPr>
          <p:cNvPr id="2" name="Title 1"/>
          <p:cNvSpPr>
            <a:spLocks noGrp="1"/>
          </p:cNvSpPr>
          <p:nvPr>
            <p:ph type="title"/>
          </p:nvPr>
        </p:nvSpPr>
        <p:spPr>
          <a:xfrm>
            <a:off x="332707" y="309719"/>
            <a:ext cx="7592093" cy="762000"/>
          </a:xfrm>
        </p:spPr>
        <p:txBody>
          <a:bodyPr/>
          <a:lstStyle/>
          <a:p>
            <a:r>
              <a:rPr lang="en-US" dirty="0"/>
              <a:t>Solid State Disks (</a:t>
            </a:r>
            <a:r>
              <a:rPr lang="en-US" dirty="0" err="1"/>
              <a:t>SSDs</a:t>
            </a:r>
            <a:r>
              <a:rPr lang="en-US" dirty="0"/>
              <a:t>)</a:t>
            </a:r>
          </a:p>
        </p:txBody>
      </p:sp>
      <p:sp>
        <p:nvSpPr>
          <p:cNvPr id="3" name="Content Placeholder 2"/>
          <p:cNvSpPr>
            <a:spLocks noGrp="1"/>
          </p:cNvSpPr>
          <p:nvPr>
            <p:ph idx="1"/>
          </p:nvPr>
        </p:nvSpPr>
        <p:spPr>
          <a:xfrm>
            <a:off x="396875" y="5741831"/>
            <a:ext cx="7896225" cy="887568"/>
          </a:xfrm>
        </p:spPr>
        <p:txBody>
          <a:bodyPr/>
          <a:lstStyle/>
          <a:p>
            <a:r>
              <a:rPr lang="en-US" dirty="0"/>
              <a:t>A block wears out after about 100,000 repeated writes</a:t>
            </a:r>
          </a:p>
        </p:txBody>
      </p:sp>
      <p:sp>
        <p:nvSpPr>
          <p:cNvPr id="62" name="AutoShape 238"/>
          <p:cNvSpPr>
            <a:spLocks noChangeArrowheads="1"/>
          </p:cNvSpPr>
          <p:nvPr/>
        </p:nvSpPr>
        <p:spPr bwMode="auto">
          <a:xfrm flipV="1">
            <a:off x="4305300" y="1606550"/>
            <a:ext cx="495300" cy="685800"/>
          </a:xfrm>
          <a:prstGeom prst="upArrow">
            <a:avLst>
              <a:gd name="adj1" fmla="val 36667"/>
              <a:gd name="adj2" fmla="val 44872"/>
            </a:avLst>
          </a:prstGeom>
          <a:solidFill>
            <a:srgbClr val="F7F5CD"/>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pitchFamily="34" charset="0"/>
            </a:endParaRPr>
          </a:p>
        </p:txBody>
      </p:sp>
      <p:sp>
        <p:nvSpPr>
          <p:cNvPr id="63" name="Rectangle 239"/>
          <p:cNvSpPr>
            <a:spLocks noChangeArrowheads="1"/>
          </p:cNvSpPr>
          <p:nvPr/>
        </p:nvSpPr>
        <p:spPr bwMode="auto">
          <a:xfrm>
            <a:off x="3505200" y="2406650"/>
            <a:ext cx="2057400" cy="520700"/>
          </a:xfrm>
          <a:prstGeom prst="rect">
            <a:avLst/>
          </a:prstGeom>
          <a:solidFill>
            <a:srgbClr val="DEDFF5"/>
          </a:solidFill>
          <a:ln w="12700">
            <a:solidFill>
              <a:srgbClr val="000000"/>
            </a:solidFill>
            <a:miter lim="800000"/>
            <a:headEnd/>
            <a:tailEnd/>
          </a:ln>
          <a:effectLst/>
        </p:spPr>
        <p:txBody>
          <a:bodyPr wrap="none" anchor="ctr">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rPr>
              <a:t>Flash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rPr>
              <a:t>translation layer</a:t>
            </a:r>
          </a:p>
        </p:txBody>
      </p:sp>
      <p:sp>
        <p:nvSpPr>
          <p:cNvPr id="64" name="Line 258"/>
          <p:cNvSpPr>
            <a:spLocks noChangeShapeType="1"/>
          </p:cNvSpPr>
          <p:nvPr/>
        </p:nvSpPr>
        <p:spPr bwMode="auto">
          <a:xfrm>
            <a:off x="4572000" y="2927350"/>
            <a:ext cx="0" cy="381000"/>
          </a:xfrm>
          <a:prstGeom prst="line">
            <a:avLst/>
          </a:prstGeom>
          <a:noFill/>
          <a:ln w="38100">
            <a:solidFill>
              <a:srgbClr val="000000"/>
            </a:solidFill>
            <a:round/>
            <a:headEnd type="triangle" w="med" len="med"/>
            <a:tailEnd type="triangle" w="med" len="me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pitchFamily="34" charset="0"/>
            </a:endParaRPr>
          </a:p>
        </p:txBody>
      </p:sp>
      <p:sp>
        <p:nvSpPr>
          <p:cNvPr id="65" name="Rectangle 235"/>
          <p:cNvSpPr>
            <a:spLocks noChangeArrowheads="1"/>
          </p:cNvSpPr>
          <p:nvPr/>
        </p:nvSpPr>
        <p:spPr bwMode="auto">
          <a:xfrm>
            <a:off x="3429000" y="1390650"/>
            <a:ext cx="2209800" cy="241300"/>
          </a:xfrm>
          <a:prstGeom prst="rect">
            <a:avLst/>
          </a:prstGeom>
          <a:solidFill>
            <a:srgbClr val="F7F5CD"/>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CCFFCC"/>
              </a:solidFill>
              <a:effectLst/>
              <a:uLnTx/>
              <a:uFillTx/>
              <a:latin typeface="Calibri" panose="020F0502020204030204" pitchFamily="34" charset="0"/>
            </a:endParaRPr>
          </a:p>
        </p:txBody>
      </p:sp>
      <p:sp>
        <p:nvSpPr>
          <p:cNvPr id="66" name="Rectangle 264"/>
          <p:cNvSpPr>
            <a:spLocks noChangeArrowheads="1"/>
          </p:cNvSpPr>
          <p:nvPr/>
        </p:nvSpPr>
        <p:spPr bwMode="auto">
          <a:xfrm>
            <a:off x="4476750" y="1541463"/>
            <a:ext cx="161925" cy="152400"/>
          </a:xfrm>
          <a:prstGeom prst="rect">
            <a:avLst/>
          </a:prstGeom>
          <a:solidFill>
            <a:srgbClr val="F7F5CD"/>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pitchFamily="34" charset="0"/>
            </a:endParaRPr>
          </a:p>
        </p:txBody>
      </p:sp>
      <p:sp>
        <p:nvSpPr>
          <p:cNvPr id="67" name="Text Box 265"/>
          <p:cNvSpPr txBox="1">
            <a:spLocks noChangeArrowheads="1"/>
          </p:cNvSpPr>
          <p:nvPr/>
        </p:nvSpPr>
        <p:spPr bwMode="auto">
          <a:xfrm>
            <a:off x="3429000" y="1050409"/>
            <a:ext cx="870751" cy="369332"/>
          </a:xfrm>
          <a:prstGeom prst="rect">
            <a:avLst/>
          </a:prstGeom>
          <a:noFill/>
          <a:ln w="12700">
            <a:noFill/>
            <a:miter lim="800000"/>
            <a:headEnd/>
            <a:tailEnd/>
          </a:ln>
          <a:effectLst/>
        </p:spPr>
        <p:txBody>
          <a:bodyPr wrap="none" anchor="ctr">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pitchFamily="34" charset="0"/>
              </a:rPr>
              <a:t>I/O bus</a:t>
            </a:r>
          </a:p>
        </p:txBody>
      </p:sp>
      <p:sp>
        <p:nvSpPr>
          <p:cNvPr id="68" name="Rectangle 271"/>
          <p:cNvSpPr>
            <a:spLocks noChangeArrowheads="1"/>
          </p:cNvSpPr>
          <p:nvPr/>
        </p:nvSpPr>
        <p:spPr bwMode="auto">
          <a:xfrm>
            <a:off x="5562600" y="1174750"/>
            <a:ext cx="457200" cy="533400"/>
          </a:xfrm>
          <a:prstGeom prst="rect">
            <a:avLst/>
          </a:prstGeom>
          <a:solidFill>
            <a:srgbClr val="FFFFFF"/>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panose="020F0502020204030204" pitchFamily="34" charset="0"/>
            </a:endParaRPr>
          </a:p>
        </p:txBody>
      </p:sp>
      <p:sp>
        <p:nvSpPr>
          <p:cNvPr id="69" name="Rectangle 272"/>
          <p:cNvSpPr>
            <a:spLocks noChangeArrowheads="1"/>
          </p:cNvSpPr>
          <p:nvPr/>
        </p:nvSpPr>
        <p:spPr bwMode="auto">
          <a:xfrm>
            <a:off x="3048000" y="1219200"/>
            <a:ext cx="457200" cy="457200"/>
          </a:xfrm>
          <a:prstGeom prst="rect">
            <a:avLst/>
          </a:prstGeom>
          <a:solidFill>
            <a:srgbClr val="FFFFFF"/>
          </a:solidFill>
          <a:ln w="12700">
            <a:no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panose="020F0502020204030204" pitchFamily="34" charset="0"/>
            </a:endParaRPr>
          </a:p>
        </p:txBody>
      </p:sp>
      <p:sp>
        <p:nvSpPr>
          <p:cNvPr id="84" name="Rectangle 280"/>
          <p:cNvSpPr>
            <a:spLocks noChangeArrowheads="1"/>
          </p:cNvSpPr>
          <p:nvPr/>
        </p:nvSpPr>
        <p:spPr bwMode="auto">
          <a:xfrm>
            <a:off x="1154113" y="3689350"/>
            <a:ext cx="3124200" cy="457200"/>
          </a:xfrm>
          <a:prstGeom prst="rect">
            <a:avLst/>
          </a:prstGeom>
          <a:solidFill>
            <a:srgbClr val="F6F5BD"/>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pitchFamily="34" charset="0"/>
            </a:endParaRPr>
          </a:p>
        </p:txBody>
      </p:sp>
      <p:sp>
        <p:nvSpPr>
          <p:cNvPr id="85" name="Rectangle 274"/>
          <p:cNvSpPr>
            <a:spLocks noChangeArrowheads="1"/>
          </p:cNvSpPr>
          <p:nvPr/>
        </p:nvSpPr>
        <p:spPr bwMode="auto">
          <a:xfrm>
            <a:off x="1230313" y="3765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Calibri" panose="020F0502020204030204" pitchFamily="34" charset="0"/>
              </a:rPr>
              <a:t>Page 0</a:t>
            </a:r>
          </a:p>
        </p:txBody>
      </p:sp>
      <p:sp>
        <p:nvSpPr>
          <p:cNvPr id="86" name="Rectangle 277"/>
          <p:cNvSpPr>
            <a:spLocks noChangeArrowheads="1"/>
          </p:cNvSpPr>
          <p:nvPr/>
        </p:nvSpPr>
        <p:spPr bwMode="auto">
          <a:xfrm>
            <a:off x="2068513" y="3765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Calibri" panose="020F0502020204030204" pitchFamily="34" charset="0"/>
              </a:rPr>
              <a:t>Page 1</a:t>
            </a:r>
          </a:p>
        </p:txBody>
      </p:sp>
      <p:sp>
        <p:nvSpPr>
          <p:cNvPr id="87" name="Rectangle 278"/>
          <p:cNvSpPr>
            <a:spLocks noChangeArrowheads="1"/>
          </p:cNvSpPr>
          <p:nvPr/>
        </p:nvSpPr>
        <p:spPr bwMode="auto">
          <a:xfrm>
            <a:off x="3363913" y="3765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Calibri" panose="020F0502020204030204" pitchFamily="34" charset="0"/>
              </a:rPr>
              <a:t>Page P-1</a:t>
            </a:r>
          </a:p>
        </p:txBody>
      </p:sp>
      <p:sp>
        <p:nvSpPr>
          <p:cNvPr id="88" name="Text Box 279"/>
          <p:cNvSpPr txBox="1">
            <a:spLocks noChangeArrowheads="1"/>
          </p:cNvSpPr>
          <p:nvPr/>
        </p:nvSpPr>
        <p:spPr bwMode="auto">
          <a:xfrm>
            <a:off x="2906713" y="3613150"/>
            <a:ext cx="397866" cy="461665"/>
          </a:xfrm>
          <a:prstGeom prst="rect">
            <a:avLst/>
          </a:prstGeom>
          <a:noFill/>
          <a:ln w="12700">
            <a:noFill/>
            <a:miter lim="800000"/>
            <a:headEnd/>
            <a:tailEnd/>
          </a:ln>
          <a:effectLst/>
        </p:spPr>
        <p:txBody>
          <a:bodyPr wrap="none">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libri" panose="020F0502020204030204" pitchFamily="34" charset="0"/>
              </a:rPr>
              <a:t>…</a:t>
            </a:r>
          </a:p>
        </p:txBody>
      </p:sp>
      <p:sp>
        <p:nvSpPr>
          <p:cNvPr id="89" name="Text Box 281"/>
          <p:cNvSpPr txBox="1">
            <a:spLocks noChangeArrowheads="1"/>
          </p:cNvSpPr>
          <p:nvPr/>
        </p:nvSpPr>
        <p:spPr bwMode="auto">
          <a:xfrm>
            <a:off x="1066800" y="3321050"/>
            <a:ext cx="856325" cy="369332"/>
          </a:xfrm>
          <a:prstGeom prst="rect">
            <a:avLst/>
          </a:prstGeom>
          <a:noFill/>
          <a:ln w="12700">
            <a:noFill/>
            <a:miter lim="800000"/>
            <a:headEnd/>
            <a:tailEnd/>
          </a:ln>
          <a:effectLst/>
        </p:spPr>
        <p:txBody>
          <a:bodyPr wrap="none">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rPr>
              <a:t>Block 0</a:t>
            </a:r>
          </a:p>
        </p:txBody>
      </p:sp>
      <p:sp>
        <p:nvSpPr>
          <p:cNvPr id="71" name="Text Box 282"/>
          <p:cNvSpPr txBox="1">
            <a:spLocks noChangeArrowheads="1"/>
          </p:cNvSpPr>
          <p:nvPr/>
        </p:nvSpPr>
        <p:spPr bwMode="auto">
          <a:xfrm>
            <a:off x="4311650" y="3657600"/>
            <a:ext cx="397866" cy="461665"/>
          </a:xfrm>
          <a:prstGeom prst="rect">
            <a:avLst/>
          </a:prstGeom>
          <a:noFill/>
          <a:ln w="12700">
            <a:noFill/>
            <a:miter lim="800000"/>
            <a:headEnd/>
            <a:tailEnd/>
          </a:ln>
          <a:effectLst/>
        </p:spPr>
        <p:txBody>
          <a:bodyPr wrap="none">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pitchFamily="34" charset="0"/>
              </a:rPr>
              <a:t>…</a:t>
            </a:r>
          </a:p>
        </p:txBody>
      </p:sp>
      <p:sp>
        <p:nvSpPr>
          <p:cNvPr id="78" name="Rectangle 287"/>
          <p:cNvSpPr>
            <a:spLocks noChangeArrowheads="1"/>
          </p:cNvSpPr>
          <p:nvPr/>
        </p:nvSpPr>
        <p:spPr bwMode="auto">
          <a:xfrm>
            <a:off x="4876800" y="3689350"/>
            <a:ext cx="3124200" cy="457200"/>
          </a:xfrm>
          <a:prstGeom prst="rect">
            <a:avLst/>
          </a:prstGeom>
          <a:solidFill>
            <a:srgbClr val="F6F5BD"/>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pitchFamily="34" charset="0"/>
            </a:endParaRPr>
          </a:p>
        </p:txBody>
      </p:sp>
      <p:sp>
        <p:nvSpPr>
          <p:cNvPr id="79" name="Rectangle 283"/>
          <p:cNvSpPr>
            <a:spLocks noChangeArrowheads="1"/>
          </p:cNvSpPr>
          <p:nvPr/>
        </p:nvSpPr>
        <p:spPr bwMode="auto">
          <a:xfrm>
            <a:off x="4953000" y="3765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Calibri" panose="020F0502020204030204" pitchFamily="34" charset="0"/>
              </a:rPr>
              <a:t>Page 0</a:t>
            </a:r>
          </a:p>
        </p:txBody>
      </p:sp>
      <p:sp>
        <p:nvSpPr>
          <p:cNvPr id="80" name="Rectangle 284"/>
          <p:cNvSpPr>
            <a:spLocks noChangeArrowheads="1"/>
          </p:cNvSpPr>
          <p:nvPr/>
        </p:nvSpPr>
        <p:spPr bwMode="auto">
          <a:xfrm>
            <a:off x="5791200" y="3765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Calibri" panose="020F0502020204030204" pitchFamily="34" charset="0"/>
              </a:rPr>
              <a:t>Page 1</a:t>
            </a:r>
          </a:p>
        </p:txBody>
      </p:sp>
      <p:sp>
        <p:nvSpPr>
          <p:cNvPr id="81" name="Rectangle 285"/>
          <p:cNvSpPr>
            <a:spLocks noChangeArrowheads="1"/>
          </p:cNvSpPr>
          <p:nvPr/>
        </p:nvSpPr>
        <p:spPr bwMode="auto">
          <a:xfrm>
            <a:off x="7086600" y="3765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Calibri" panose="020F0502020204030204" pitchFamily="34" charset="0"/>
              </a:rPr>
              <a:t>Page P-1</a:t>
            </a:r>
          </a:p>
        </p:txBody>
      </p:sp>
      <p:sp>
        <p:nvSpPr>
          <p:cNvPr id="82" name="Text Box 286"/>
          <p:cNvSpPr txBox="1">
            <a:spLocks noChangeArrowheads="1"/>
          </p:cNvSpPr>
          <p:nvPr/>
        </p:nvSpPr>
        <p:spPr bwMode="auto">
          <a:xfrm>
            <a:off x="6629400" y="3613150"/>
            <a:ext cx="397866" cy="461665"/>
          </a:xfrm>
          <a:prstGeom prst="rect">
            <a:avLst/>
          </a:prstGeom>
          <a:noFill/>
          <a:ln w="12700">
            <a:noFill/>
            <a:miter lim="800000"/>
            <a:headEnd/>
            <a:tailEnd/>
          </a:ln>
          <a:effectLst/>
        </p:spPr>
        <p:txBody>
          <a:bodyPr wrap="none">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Calibri" panose="020F0502020204030204" pitchFamily="34" charset="0"/>
              </a:rPr>
              <a:t>…</a:t>
            </a:r>
          </a:p>
        </p:txBody>
      </p:sp>
      <p:sp>
        <p:nvSpPr>
          <p:cNvPr id="83" name="Text Box 288"/>
          <p:cNvSpPr txBox="1">
            <a:spLocks noChangeArrowheads="1"/>
          </p:cNvSpPr>
          <p:nvPr/>
        </p:nvSpPr>
        <p:spPr bwMode="auto">
          <a:xfrm>
            <a:off x="4800600" y="3321050"/>
            <a:ext cx="1104790" cy="369332"/>
          </a:xfrm>
          <a:prstGeom prst="rect">
            <a:avLst/>
          </a:prstGeom>
          <a:noFill/>
          <a:ln w="12700">
            <a:noFill/>
            <a:miter lim="800000"/>
            <a:headEnd/>
            <a:tailEnd/>
          </a:ln>
          <a:effectLst/>
        </p:spPr>
        <p:txBody>
          <a:bodyPr wrap="none">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rPr>
              <a:t>Block  B-1</a:t>
            </a:r>
          </a:p>
        </p:txBody>
      </p:sp>
      <p:sp>
        <p:nvSpPr>
          <p:cNvPr id="74" name="Text Box 291"/>
          <p:cNvSpPr txBox="1">
            <a:spLocks noChangeArrowheads="1"/>
          </p:cNvSpPr>
          <p:nvPr/>
        </p:nvSpPr>
        <p:spPr bwMode="auto">
          <a:xfrm>
            <a:off x="912813" y="3016250"/>
            <a:ext cx="1508746" cy="369332"/>
          </a:xfrm>
          <a:prstGeom prst="rect">
            <a:avLst/>
          </a:prstGeom>
          <a:noFill/>
          <a:ln w="12700">
            <a:noFill/>
            <a:miter lim="800000"/>
            <a:headEnd/>
            <a:tailEnd/>
          </a:ln>
          <a:effectLst/>
        </p:spPr>
        <p:txBody>
          <a:bodyPr wrap="none">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rPr>
              <a:t>Flash memory</a:t>
            </a:r>
          </a:p>
        </p:txBody>
      </p:sp>
      <p:sp>
        <p:nvSpPr>
          <p:cNvPr id="75" name="Rectangle 292"/>
          <p:cNvSpPr>
            <a:spLocks noChangeArrowheads="1"/>
          </p:cNvSpPr>
          <p:nvPr/>
        </p:nvSpPr>
        <p:spPr bwMode="auto">
          <a:xfrm>
            <a:off x="838200" y="2317750"/>
            <a:ext cx="7467600" cy="2178050"/>
          </a:xfrm>
          <a:prstGeom prst="rect">
            <a:avLst/>
          </a:prstGeom>
          <a:noFill/>
          <a:ln w="12700">
            <a:solidFill>
              <a:srgbClr val="000000"/>
            </a:solidFill>
            <a:prstDash val="dash"/>
            <a:miter lim="800000"/>
            <a:headEnd/>
            <a:tailEn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pitchFamily="34" charset="0"/>
            </a:endParaRPr>
          </a:p>
        </p:txBody>
      </p:sp>
      <p:sp>
        <p:nvSpPr>
          <p:cNvPr id="76" name="Text Box 293"/>
          <p:cNvSpPr txBox="1">
            <a:spLocks noChangeArrowheads="1"/>
          </p:cNvSpPr>
          <p:nvPr/>
        </p:nvSpPr>
        <p:spPr bwMode="auto">
          <a:xfrm>
            <a:off x="746125" y="1981200"/>
            <a:ext cx="2169184" cy="369332"/>
          </a:xfrm>
          <a:prstGeom prst="rect">
            <a:avLst/>
          </a:prstGeom>
          <a:noFill/>
          <a:ln w="12700">
            <a:noFill/>
            <a:miter lim="800000"/>
            <a:headEnd/>
            <a:tailEnd/>
          </a:ln>
          <a:effectLst/>
        </p:spPr>
        <p:txBody>
          <a:bodyPr wrap="none">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rPr>
              <a:t>Solid State Disk (SSD)</a:t>
            </a:r>
          </a:p>
        </p:txBody>
      </p:sp>
      <p:sp>
        <p:nvSpPr>
          <p:cNvPr id="77" name="Text Box 297"/>
          <p:cNvSpPr txBox="1">
            <a:spLocks noChangeArrowheads="1"/>
          </p:cNvSpPr>
          <p:nvPr/>
        </p:nvSpPr>
        <p:spPr bwMode="auto">
          <a:xfrm>
            <a:off x="4724400" y="1655763"/>
            <a:ext cx="2133600" cy="523220"/>
          </a:xfrm>
          <a:prstGeom prst="rect">
            <a:avLst/>
          </a:prstGeom>
          <a:noFill/>
          <a:ln w="12700">
            <a:noFill/>
            <a:miter lim="800000"/>
            <a:headEnd/>
            <a:tailEnd/>
          </a:ln>
          <a:effectLst/>
        </p:spPr>
        <p:txBody>
          <a:bodyPr>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ysClr val="windowText" lastClr="000000"/>
                </a:solidFill>
                <a:effectLst/>
                <a:uLnTx/>
                <a:uFillTx/>
                <a:latin typeface="Calibri" panose="020F0502020204030204" pitchFamily="34" charset="0"/>
              </a:rPr>
              <a:t>Requests to read and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ysClr val="windowText" lastClr="000000"/>
                </a:solidFill>
                <a:effectLst/>
                <a:uLnTx/>
                <a:uFillTx/>
                <a:latin typeface="Calibri" panose="020F0502020204030204" pitchFamily="34" charset="0"/>
              </a:rPr>
              <a:t>write logical disk blocks</a:t>
            </a:r>
          </a:p>
        </p:txBody>
      </p:sp>
      <p:sp>
        <p:nvSpPr>
          <p:cNvPr id="30" name="Rectangle 239">
            <a:extLst>
              <a:ext uri="{FF2B5EF4-FFF2-40B4-BE49-F238E27FC236}">
                <a16:creationId xmlns:a16="http://schemas.microsoft.com/office/drawing/2014/main" id="{F6541949-37FF-FE44-A135-DBFCAD07273E}"/>
              </a:ext>
            </a:extLst>
          </p:cNvPr>
          <p:cNvSpPr>
            <a:spLocks noChangeArrowheads="1"/>
          </p:cNvSpPr>
          <p:nvPr/>
        </p:nvSpPr>
        <p:spPr bwMode="auto">
          <a:xfrm>
            <a:off x="5943600" y="2399646"/>
            <a:ext cx="2057400" cy="5207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rPr>
              <a:t>DRAM</a:t>
            </a:r>
          </a:p>
          <a:p>
            <a:pPr marL="0" marR="0" lvl="0" indent="0" algn="ctr" defTabSz="914400" eaLnBrk="1" fontAlgn="auto" latinLnBrk="0" hangingPunct="1">
              <a:lnSpc>
                <a:spcPct val="100000"/>
              </a:lnSpc>
              <a:spcBef>
                <a:spcPts val="0"/>
              </a:spcBef>
              <a:spcAft>
                <a:spcPts val="0"/>
              </a:spcAft>
              <a:buClrTx/>
              <a:buSzTx/>
              <a:buFontTx/>
              <a:buNone/>
              <a:tabLst/>
              <a:defRPr/>
            </a:pPr>
            <a:r>
              <a:rPr lang="en-US" sz="1800" b="0" kern="0" dirty="0">
                <a:solidFill>
                  <a:sysClr val="windowText" lastClr="000000"/>
                </a:solidFill>
                <a:latin typeface="Calibri" panose="020F0502020204030204" pitchFamily="34" charset="0"/>
              </a:rPr>
              <a:t>Buffer</a:t>
            </a:r>
            <a:endPar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endParaRPr>
          </a:p>
        </p:txBody>
      </p:sp>
      <p:sp>
        <p:nvSpPr>
          <p:cNvPr id="31" name="Line 258">
            <a:extLst>
              <a:ext uri="{FF2B5EF4-FFF2-40B4-BE49-F238E27FC236}">
                <a16:creationId xmlns:a16="http://schemas.microsoft.com/office/drawing/2014/main" id="{F0E5EFFC-1632-9845-8500-E290D13519A3}"/>
              </a:ext>
            </a:extLst>
          </p:cNvPr>
          <p:cNvSpPr>
            <a:spLocks noChangeShapeType="1"/>
          </p:cNvSpPr>
          <p:nvPr/>
        </p:nvSpPr>
        <p:spPr bwMode="auto">
          <a:xfrm rot="5400000">
            <a:off x="5753100" y="2470890"/>
            <a:ext cx="0" cy="381000"/>
          </a:xfrm>
          <a:prstGeom prst="line">
            <a:avLst/>
          </a:prstGeom>
          <a:noFill/>
          <a:ln w="38100">
            <a:solidFill>
              <a:srgbClr val="000000"/>
            </a:solidFill>
            <a:round/>
            <a:headEnd type="triangle" w="med" len="med"/>
            <a:tailEnd type="triangle" w="med" len="med"/>
          </a:ln>
          <a:effectLst/>
        </p:spPr>
        <p:txBody>
          <a:bodyPr wrap="none" anchor="ctr">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pitchFamily="34" charset="0"/>
            </a:endParaRPr>
          </a:p>
        </p:txBody>
      </p:sp>
    </p:spTree>
    <p:extLst>
      <p:ext uri="{BB962C8B-B14F-4D97-AF65-F5344CB8AC3E}">
        <p14:creationId xmlns:p14="http://schemas.microsoft.com/office/powerpoint/2010/main" val="3403325298"/>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Jobs of the Flash Translation Layer</a:t>
            </a:r>
          </a:p>
        </p:txBody>
      </p:sp>
      <p:sp>
        <p:nvSpPr>
          <p:cNvPr id="3" name="Content Placeholder 2"/>
          <p:cNvSpPr>
            <a:spLocks noGrp="1"/>
          </p:cNvSpPr>
          <p:nvPr>
            <p:ph idx="1"/>
          </p:nvPr>
        </p:nvSpPr>
        <p:spPr/>
        <p:txBody>
          <a:bodyPr>
            <a:normAutofit fontScale="92500" lnSpcReduction="10000"/>
          </a:bodyPr>
          <a:lstStyle/>
          <a:p>
            <a:r>
              <a:rPr lang="en-US" dirty="0">
                <a:solidFill>
                  <a:srgbClr val="0070C0"/>
                </a:solidFill>
              </a:rPr>
              <a:t>Flash translation table </a:t>
            </a:r>
            <a:r>
              <a:rPr lang="en-US" dirty="0"/>
              <a:t>maps logical page to several physical pages; Logical page is written to already erased physical page</a:t>
            </a:r>
          </a:p>
          <a:p>
            <a:endParaRPr lang="en-US" dirty="0"/>
          </a:p>
          <a:p>
            <a:r>
              <a:rPr lang="en-US" dirty="0"/>
              <a:t>Logical-to-physical mapping</a:t>
            </a:r>
          </a:p>
          <a:p>
            <a:r>
              <a:rPr lang="en-US" dirty="0"/>
              <a:t>Bad block management</a:t>
            </a:r>
          </a:p>
          <a:p>
            <a:r>
              <a:rPr lang="en-US" dirty="0">
                <a:solidFill>
                  <a:srgbClr val="0070C0"/>
                </a:solidFill>
              </a:rPr>
              <a:t>Wear leveling: </a:t>
            </a:r>
            <a:r>
              <a:rPr lang="en-US" dirty="0"/>
              <a:t>Assign writes to pages that have less wear</a:t>
            </a:r>
          </a:p>
          <a:p>
            <a:r>
              <a:rPr lang="en-US" dirty="0">
                <a:solidFill>
                  <a:srgbClr val="0070C0"/>
                </a:solidFill>
              </a:rPr>
              <a:t>Error correction: </a:t>
            </a:r>
            <a:r>
              <a:rPr lang="en-US" dirty="0"/>
              <a:t>Each page physically has a few more bits for error codes</a:t>
            </a:r>
          </a:p>
          <a:p>
            <a:pPr lvl="1"/>
            <a:r>
              <a:rPr lang="en-US" dirty="0"/>
              <a:t>Reed-Solomon, BCH, LDPC, …</a:t>
            </a:r>
          </a:p>
          <a:p>
            <a:r>
              <a:rPr lang="en-US" dirty="0">
                <a:solidFill>
                  <a:srgbClr val="0070C0"/>
                </a:solidFill>
              </a:rPr>
              <a:t>Deduplication:</a:t>
            </a:r>
            <a:r>
              <a:rPr lang="en-US" dirty="0"/>
              <a:t> Logically map pages with same data to same physical page</a:t>
            </a:r>
          </a:p>
          <a:p>
            <a:r>
              <a:rPr lang="en-US" dirty="0">
                <a:solidFill>
                  <a:srgbClr val="0070C0"/>
                </a:solidFill>
              </a:rPr>
              <a:t>Garbage collection: </a:t>
            </a:r>
            <a:r>
              <a:rPr lang="en-US" dirty="0"/>
              <a:t>Clear stale data and compact pages to fewer blocks</a:t>
            </a:r>
          </a:p>
          <a:p>
            <a:r>
              <a:rPr lang="en-US" dirty="0">
                <a:solidFill>
                  <a:srgbClr val="0070C0"/>
                </a:solidFill>
              </a:rPr>
              <a:t>Write-ahead logging: </a:t>
            </a:r>
            <a:r>
              <a:rPr lang="en-US" dirty="0"/>
              <a:t>Improve burst write performance</a:t>
            </a:r>
          </a:p>
          <a:p>
            <a:r>
              <a:rPr lang="en-US" dirty="0">
                <a:solidFill>
                  <a:srgbClr val="0070C0"/>
                </a:solidFill>
              </a:rPr>
              <a:t>Caching, prefetching,…</a:t>
            </a:r>
          </a:p>
        </p:txBody>
      </p:sp>
    </p:spTree>
    <p:extLst>
      <p:ext uri="{BB962C8B-B14F-4D97-AF65-F5344CB8AC3E}">
        <p14:creationId xmlns:p14="http://schemas.microsoft.com/office/powerpoint/2010/main" val="253865317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875" y="174519"/>
            <a:ext cx="8291912" cy="533400"/>
          </a:xfrm>
        </p:spPr>
        <p:txBody>
          <a:bodyPr/>
          <a:lstStyle/>
          <a:p>
            <a:r>
              <a:rPr lang="en-US" dirty="0"/>
              <a:t>That’s a Lot of Work for an Embedded System!</a:t>
            </a:r>
          </a:p>
        </p:txBody>
      </p:sp>
      <p:pic>
        <p:nvPicPr>
          <p:cNvPr id="2050" name="Picture 2" descr="SSD Control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11" y="4024759"/>
            <a:ext cx="2500313" cy="19216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recovermyflashdrive.com/wp-content/uploads/2009/01/flash-drive-controller-n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0554" y="4416668"/>
            <a:ext cx="1696048" cy="70307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bunniefoo.com/bunnie/30c3-controller.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293840" y="3658437"/>
            <a:ext cx="2092857" cy="16428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808902" y="5385913"/>
            <a:ext cx="4335098" cy="646331"/>
          </a:xfrm>
          <a:prstGeom prst="rect">
            <a:avLst/>
          </a:prstGeom>
          <a:noFill/>
        </p:spPr>
        <p:txBody>
          <a:bodyPr wrap="none" rtlCol="0">
            <a:spAutoFit/>
          </a:bodyPr>
          <a:lstStyle/>
          <a:p>
            <a:pPr algn="r"/>
            <a:r>
              <a:rPr lang="en-US" sz="1200" dirty="0">
                <a:latin typeface="Calibri" panose="020F0502020204030204" pitchFamily="34" charset="0"/>
                <a:cs typeface="Calibri" panose="020F0502020204030204" pitchFamily="34" charset="0"/>
              </a:rPr>
              <a:t>Thomas Rent, “SSD Controller,” storagereview.com</a:t>
            </a:r>
          </a:p>
          <a:p>
            <a:pPr algn="r"/>
            <a:r>
              <a:rPr lang="en-US" sz="1200" dirty="0">
                <a:latin typeface="Calibri" panose="020F0502020204030204" pitchFamily="34" charset="0"/>
                <a:cs typeface="Calibri" panose="020F0502020204030204" pitchFamily="34" charset="0"/>
              </a:rPr>
              <a:t>Jeremy, “How Flash Drives Fail,” recovermyflashdrive.com</a:t>
            </a:r>
          </a:p>
          <a:p>
            <a:pPr algn="r"/>
            <a:r>
              <a:rPr lang="en-US" sz="1200" dirty="0">
                <a:latin typeface="Calibri" panose="020F0502020204030204" pitchFamily="34" charset="0"/>
                <a:cs typeface="Calibri" panose="020F0502020204030204" pitchFamily="34" charset="0"/>
              </a:rPr>
              <a:t>Andrew Huang, “On Hacking </a:t>
            </a:r>
            <a:r>
              <a:rPr lang="en-US" sz="1200" dirty="0" err="1">
                <a:latin typeface="Calibri" panose="020F0502020204030204" pitchFamily="34" charset="0"/>
                <a:cs typeface="Calibri" panose="020F0502020204030204" pitchFamily="34" charset="0"/>
              </a:rPr>
              <a:t>MicroSD</a:t>
            </a:r>
            <a:r>
              <a:rPr lang="en-US" sz="1200" dirty="0">
                <a:latin typeface="Calibri" panose="020F0502020204030204" pitchFamily="34" charset="0"/>
                <a:cs typeface="Calibri" panose="020F0502020204030204" pitchFamily="34" charset="0"/>
              </a:rPr>
              <a:t> Cards,” bunniestudios.com</a:t>
            </a:r>
          </a:p>
        </p:txBody>
      </p:sp>
      <p:sp>
        <p:nvSpPr>
          <p:cNvPr id="10" name="Content Placeholder 2"/>
          <p:cNvSpPr txBox="1">
            <a:spLocks/>
          </p:cNvSpPr>
          <p:nvPr/>
        </p:nvSpPr>
        <p:spPr>
          <a:xfrm>
            <a:off x="398409" y="1368452"/>
            <a:ext cx="8417378" cy="1453390"/>
          </a:xfrm>
          <a:prstGeom prst="rect">
            <a:avLst/>
          </a:prstGeom>
          <a:noFill/>
          <a:ln>
            <a:noFill/>
          </a:ln>
          <a:effectLst/>
        </p:spPr>
        <p:txBody>
          <a:bodyPr vert="horz" wrap="square" lIns="90478" tIns="44445" rIns="90478" bIns="44445" numCol="1" anchor="t" anchorCtr="0" compatLnSpc="1">
            <a:prstTxWarp prst="textNoShape">
              <a:avLst/>
            </a:prstTxWarp>
          </a:bodyPr>
          <a:lstStyle>
            <a:lvl1pPr marL="285750" indent="-285750" eaLnBrk="1" hangingPunct="1">
              <a:lnSpc>
                <a:spcPct val="90000"/>
              </a:lnSpc>
              <a:spcBef>
                <a:spcPct val="30000"/>
              </a:spcBef>
              <a:buClr>
                <a:schemeClr val="accent1">
                  <a:lumMod val="50000"/>
                </a:schemeClr>
              </a:buClr>
              <a:buSzPct val="120000"/>
              <a:buChar char="•"/>
              <a:defRPr sz="2400" b="0" i="0">
                <a:latin typeface="Calibri" panose="020F0502020204030204" pitchFamily="34" charset="0"/>
                <a:ea typeface="Calibri" panose="020F0502020204030204" pitchFamily="34" charset="0"/>
                <a:cs typeface="Calibri" panose="020F0502020204030204" pitchFamily="34" charset="0"/>
              </a:defRPr>
            </a:lvl1pPr>
            <a:lvl2pPr marL="685800" indent="-228600" eaLnBrk="1" hangingPunct="1">
              <a:lnSpc>
                <a:spcPct val="90000"/>
              </a:lnSpc>
              <a:spcBef>
                <a:spcPct val="30000"/>
              </a:spcBef>
              <a:buClr>
                <a:srgbClr val="FF0000"/>
              </a:buClr>
              <a:buSzPct val="120000"/>
              <a:buFont typeface="Arial" panose="020B0604020202020204" pitchFamily="34" charset="0"/>
              <a:buChar char="•"/>
              <a:defRPr sz="2200" b="0" i="0">
                <a:latin typeface="Calibri" panose="020F0502020204030204" pitchFamily="34" charset="0"/>
                <a:ea typeface="Calibri" panose="020F0502020204030204" pitchFamily="34" charset="0"/>
                <a:cs typeface="Calibri" panose="020F0502020204030204" pitchFamily="34" charset="0"/>
              </a:defRPr>
            </a:lvl2pPr>
            <a:lvl3pPr marL="1143000" indent="-228600" eaLnBrk="1" hangingPunct="1">
              <a:lnSpc>
                <a:spcPct val="90000"/>
              </a:lnSpc>
              <a:spcBef>
                <a:spcPct val="30000"/>
              </a:spcBef>
              <a:buClr>
                <a:srgbClr val="0070C0"/>
              </a:buClr>
              <a:buSzPct val="120000"/>
              <a:buFont typeface="Arial" panose="020B0604020202020204" pitchFamily="34" charset="0"/>
              <a:buChar char="•"/>
              <a:defRPr sz="2000" b="0" i="0">
                <a:latin typeface="Calibri" panose="020F0502020204030204" pitchFamily="34" charset="0"/>
                <a:ea typeface="Calibri" panose="020F0502020204030204" pitchFamily="34" charset="0"/>
                <a:cs typeface="Calibri" panose="020F0502020204030204" pitchFamily="34" charset="0"/>
              </a:defRPr>
            </a:lvl3pPr>
            <a:lvl4pPr marL="1543050" indent="-171450" eaLnBrk="1" hangingPunct="1">
              <a:lnSpc>
                <a:spcPct val="90000"/>
              </a:lnSpc>
              <a:spcBef>
                <a:spcPct val="30000"/>
              </a:spcBef>
              <a:buSzPct val="120000"/>
              <a:buFont typeface="Arial" panose="020B0604020202020204" pitchFamily="34" charset="0"/>
              <a:buChar char="•"/>
              <a:defRPr sz="1800" b="0" i="0">
                <a:latin typeface="Calibri" panose="020F0502020204030204" pitchFamily="34" charset="0"/>
                <a:ea typeface="Calibri" panose="020F0502020204030204" pitchFamily="34" charset="0"/>
                <a:cs typeface="Calibri" panose="020F0502020204030204" pitchFamily="34" charset="0"/>
              </a:defRPr>
            </a:lvl4pPr>
            <a:lvl5pPr marL="2000250" indent="-171450" eaLnBrk="1" hangingPunct="1">
              <a:lnSpc>
                <a:spcPct val="90000"/>
              </a:lnSpc>
              <a:spcBef>
                <a:spcPct val="30000"/>
              </a:spcBef>
              <a:buSzPct val="120000"/>
              <a:buFont typeface="Arial" panose="020B0604020202020204" pitchFamily="34" charset="0"/>
              <a:buChar char="•"/>
              <a:defRPr sz="1600" b="0" i="0">
                <a:latin typeface="Calibri" panose="020F0502020204030204" pitchFamily="34" charset="0"/>
                <a:ea typeface="Calibri" panose="020F0502020204030204" pitchFamily="34" charset="0"/>
                <a:cs typeface="Calibri" panose="020F0502020204030204" pitchFamily="34" charset="0"/>
              </a:defRPr>
            </a:lvl5pPr>
            <a:lvl6pPr marL="2457450" indent="-171450" fontAlgn="base">
              <a:lnSpc>
                <a:spcPct val="90000"/>
              </a:lnSpc>
              <a:spcBef>
                <a:spcPct val="30000"/>
              </a:spcBef>
              <a:spcAft>
                <a:spcPct val="0"/>
              </a:spcAft>
              <a:buSzPct val="100000"/>
              <a:buChar char="–"/>
              <a:defRPr sz="2000">
                <a:latin typeface="+mn-lt"/>
              </a:defRPr>
            </a:lvl6pPr>
            <a:lvl7pPr marL="2914650" indent="-171450" fontAlgn="base">
              <a:lnSpc>
                <a:spcPct val="90000"/>
              </a:lnSpc>
              <a:spcBef>
                <a:spcPct val="30000"/>
              </a:spcBef>
              <a:spcAft>
                <a:spcPct val="0"/>
              </a:spcAft>
              <a:buSzPct val="100000"/>
              <a:buChar char="–"/>
              <a:defRPr sz="2000">
                <a:latin typeface="+mn-lt"/>
              </a:defRPr>
            </a:lvl7pPr>
            <a:lvl8pPr marL="3371850" indent="-171450" fontAlgn="base">
              <a:lnSpc>
                <a:spcPct val="90000"/>
              </a:lnSpc>
              <a:spcBef>
                <a:spcPct val="30000"/>
              </a:spcBef>
              <a:spcAft>
                <a:spcPct val="0"/>
              </a:spcAft>
              <a:buSzPct val="100000"/>
              <a:buChar char="–"/>
              <a:defRPr sz="2000">
                <a:latin typeface="+mn-lt"/>
              </a:defRPr>
            </a:lvl8pPr>
            <a:lvl9pPr marL="3829050" indent="-171450" fontAlgn="base">
              <a:lnSpc>
                <a:spcPct val="90000"/>
              </a:lnSpc>
              <a:spcBef>
                <a:spcPct val="30000"/>
              </a:spcBef>
              <a:spcAft>
                <a:spcPct val="0"/>
              </a:spcAft>
              <a:buSzPct val="100000"/>
              <a:buChar char="–"/>
              <a:defRPr sz="2000">
                <a:latin typeface="+mn-lt"/>
              </a:defRPr>
            </a:lvl9pPr>
          </a:lstStyle>
          <a:p>
            <a:r>
              <a:rPr lang="en-US" dirty="0"/>
              <a:t>Needs to maintain multi-GB/s bandwidth</a:t>
            </a:r>
          </a:p>
          <a:p>
            <a:r>
              <a:rPr lang="en-US" dirty="0"/>
              <a:t>Typical desktop SSDs have multicore ARM processors and gigabytes of memory to run the FTL</a:t>
            </a:r>
          </a:p>
          <a:p>
            <a:pPr lvl="1"/>
            <a:r>
              <a:rPr lang="en-US" dirty="0"/>
              <a:t>FTLs on smaller devices have sacrifice various functionality</a:t>
            </a:r>
          </a:p>
        </p:txBody>
      </p:sp>
      <p:sp>
        <p:nvSpPr>
          <p:cNvPr id="7" name="TextBox 6"/>
          <p:cNvSpPr txBox="1"/>
          <p:nvPr/>
        </p:nvSpPr>
        <p:spPr>
          <a:xfrm>
            <a:off x="1171209" y="3788130"/>
            <a:ext cx="1064202"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SATA SSD</a:t>
            </a:r>
          </a:p>
        </p:txBody>
      </p:sp>
      <p:sp>
        <p:nvSpPr>
          <p:cNvPr id="12" name="TextBox 11"/>
          <p:cNvSpPr txBox="1"/>
          <p:nvPr/>
        </p:nvSpPr>
        <p:spPr>
          <a:xfrm>
            <a:off x="3842268" y="3747761"/>
            <a:ext cx="1782347"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USB </a:t>
            </a:r>
            <a:r>
              <a:rPr lang="en-US" dirty="0" err="1">
                <a:latin typeface="Calibri" panose="020F0502020204030204" pitchFamily="34" charset="0"/>
                <a:cs typeface="Calibri" panose="020F0502020204030204" pitchFamily="34" charset="0"/>
              </a:rPr>
              <a:t>Thumbdrive</a:t>
            </a:r>
            <a:endParaRPr lang="en-US" dirty="0">
              <a:latin typeface="Calibri" panose="020F0502020204030204" pitchFamily="34" charset="0"/>
              <a:cs typeface="Calibri" panose="020F0502020204030204" pitchFamily="34" charset="0"/>
            </a:endParaRPr>
          </a:p>
        </p:txBody>
      </p:sp>
      <p:sp>
        <p:nvSpPr>
          <p:cNvPr id="13" name="TextBox 12"/>
          <p:cNvSpPr txBox="1"/>
          <p:nvPr/>
        </p:nvSpPr>
        <p:spPr>
          <a:xfrm>
            <a:off x="6973052" y="3496540"/>
            <a:ext cx="996170" cy="369332"/>
          </a:xfrm>
          <a:prstGeom prst="rect">
            <a:avLst/>
          </a:prstGeom>
          <a:noFill/>
        </p:spPr>
        <p:txBody>
          <a:bodyPr wrap="none" rtlCol="0">
            <a:spAutoFit/>
          </a:bodyPr>
          <a:lstStyle/>
          <a:p>
            <a:r>
              <a:rPr lang="en-US" dirty="0" err="1">
                <a:latin typeface="Calibri" panose="020F0502020204030204" pitchFamily="34" charset="0"/>
                <a:cs typeface="Calibri" panose="020F0502020204030204" pitchFamily="34" charset="0"/>
              </a:rPr>
              <a:t>MicroSD</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3630850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3D96D-B780-5B46-B108-DAA111B7EB22}"/>
              </a:ext>
            </a:extLst>
          </p:cNvPr>
          <p:cNvSpPr>
            <a:spLocks noGrp="1"/>
          </p:cNvSpPr>
          <p:nvPr>
            <p:ph type="title"/>
          </p:nvPr>
        </p:nvSpPr>
        <p:spPr/>
        <p:txBody>
          <a:bodyPr/>
          <a:lstStyle/>
          <a:p>
            <a:r>
              <a:rPr lang="en-US" dirty="0"/>
              <a:t>Lecture Contents</a:t>
            </a:r>
          </a:p>
        </p:txBody>
      </p:sp>
      <p:sp>
        <p:nvSpPr>
          <p:cNvPr id="3" name="Content Placeholder 2">
            <a:extLst>
              <a:ext uri="{FF2B5EF4-FFF2-40B4-BE49-F238E27FC236}">
                <a16:creationId xmlns:a16="http://schemas.microsoft.com/office/drawing/2014/main" id="{642FF2B3-1DA4-FE4C-9D08-598192B9DA67}"/>
              </a:ext>
            </a:extLst>
          </p:cNvPr>
          <p:cNvSpPr>
            <a:spLocks noGrp="1"/>
          </p:cNvSpPr>
          <p:nvPr>
            <p:ph idx="1"/>
          </p:nvPr>
        </p:nvSpPr>
        <p:spPr/>
        <p:txBody>
          <a:bodyPr/>
          <a:lstStyle/>
          <a:p>
            <a:r>
              <a:rPr lang="en-US" dirty="0"/>
              <a:t>Flash Storage – Introduction</a:t>
            </a:r>
          </a:p>
          <a:p>
            <a:r>
              <a:rPr lang="en-US" dirty="0"/>
              <a:t>Flash Operation</a:t>
            </a:r>
          </a:p>
          <a:p>
            <a:r>
              <a:rPr lang="en-US" dirty="0"/>
              <a:t>Flash Architecture</a:t>
            </a:r>
          </a:p>
        </p:txBody>
      </p:sp>
    </p:spTree>
    <p:extLst>
      <p:ext uri="{BB962C8B-B14F-4D97-AF65-F5344CB8AC3E}">
        <p14:creationId xmlns:p14="http://schemas.microsoft.com/office/powerpoint/2010/main" val="174164689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46C7-C0A5-6E42-BD9D-1B7C82AE3D27}"/>
              </a:ext>
            </a:extLst>
          </p:cNvPr>
          <p:cNvSpPr>
            <a:spLocks noGrp="1"/>
          </p:cNvSpPr>
          <p:nvPr>
            <p:ph type="title"/>
          </p:nvPr>
        </p:nvSpPr>
        <p:spPr/>
        <p:txBody>
          <a:bodyPr/>
          <a:lstStyle/>
          <a:p>
            <a:r>
              <a:rPr lang="en-US" dirty="0"/>
              <a:t>Lecture Summary</a:t>
            </a:r>
          </a:p>
        </p:txBody>
      </p:sp>
      <p:sp>
        <p:nvSpPr>
          <p:cNvPr id="3" name="Content Placeholder 2">
            <a:extLst>
              <a:ext uri="{FF2B5EF4-FFF2-40B4-BE49-F238E27FC236}">
                <a16:creationId xmlns:a16="http://schemas.microsoft.com/office/drawing/2014/main" id="{97905310-B8FE-4E48-ACAF-4242696C102D}"/>
              </a:ext>
            </a:extLst>
          </p:cNvPr>
          <p:cNvSpPr>
            <a:spLocks noGrp="1"/>
          </p:cNvSpPr>
          <p:nvPr>
            <p:ph idx="1"/>
          </p:nvPr>
        </p:nvSpPr>
        <p:spPr>
          <a:xfrm>
            <a:off x="609600" y="914400"/>
            <a:ext cx="7924800" cy="5610944"/>
          </a:xfrm>
        </p:spPr>
        <p:txBody>
          <a:bodyPr/>
          <a:lstStyle/>
          <a:p>
            <a:r>
              <a:rPr lang="en-US" altLang="en-US" sz="2000" dirty="0">
                <a:ea typeface="ＭＳ Ｐゴシック" panose="020B0600070205080204" pitchFamily="34" charset="-128"/>
              </a:rPr>
              <a:t>Pros (vs. hard disk drives):</a:t>
            </a:r>
          </a:p>
          <a:p>
            <a:pPr lvl="1"/>
            <a:r>
              <a:rPr lang="en-US" altLang="en-US" sz="2000" dirty="0">
                <a:ea typeface="ＭＳ Ｐゴシック" panose="020B0600070205080204" pitchFamily="34" charset="-128"/>
              </a:rPr>
              <a:t>Low latency, high throughput (eliminate seek/rotational delay)</a:t>
            </a:r>
          </a:p>
          <a:p>
            <a:pPr lvl="1"/>
            <a:r>
              <a:rPr lang="en-US" altLang="en-US" sz="2000" dirty="0">
                <a:ea typeface="ＭＳ Ｐゴシック" panose="020B0600070205080204" pitchFamily="34" charset="-128"/>
              </a:rPr>
              <a:t>No moving parts: </a:t>
            </a:r>
          </a:p>
          <a:p>
            <a:pPr lvl="2"/>
            <a:r>
              <a:rPr lang="en-US" altLang="en-US" sz="1800" dirty="0">
                <a:ea typeface="ＭＳ Ｐゴシック" panose="020B0600070205080204" pitchFamily="34" charset="-128"/>
              </a:rPr>
              <a:t>Very light weight, low power, silent, very shock insensitive</a:t>
            </a:r>
          </a:p>
          <a:p>
            <a:pPr lvl="1"/>
            <a:r>
              <a:rPr lang="en-US" altLang="en-US" sz="2000" dirty="0">
                <a:ea typeface="ＭＳ Ｐゴシック" panose="020B0600070205080204" pitchFamily="34" charset="-128"/>
              </a:rPr>
              <a:t>Read at memory speeds (limited by controller and I/O bus)</a:t>
            </a:r>
          </a:p>
          <a:p>
            <a:r>
              <a:rPr lang="en-US" sz="2000" dirty="0"/>
              <a:t>Cons</a:t>
            </a:r>
          </a:p>
          <a:p>
            <a:pPr lvl="1"/>
            <a:r>
              <a:rPr lang="en-US" sz="2000" dirty="0"/>
              <a:t>Small storage capacity – compared to HDD</a:t>
            </a:r>
          </a:p>
          <a:p>
            <a:pPr lvl="2"/>
            <a:r>
              <a:rPr lang="en-US" sz="1800" dirty="0"/>
              <a:t>Though the ratio is changing </a:t>
            </a:r>
          </a:p>
          <a:p>
            <a:pPr lvl="1"/>
            <a:r>
              <a:rPr lang="en-US" sz="2000" dirty="0"/>
              <a:t>Expensive compared to SSD</a:t>
            </a:r>
          </a:p>
          <a:p>
            <a:pPr lvl="2"/>
            <a:r>
              <a:rPr lang="en-US" sz="1800" dirty="0"/>
              <a:t>SSD: 10 cents per GB </a:t>
            </a:r>
          </a:p>
          <a:p>
            <a:pPr lvl="2"/>
            <a:r>
              <a:rPr lang="en-US" sz="1800" dirty="0"/>
              <a:t>HDD: 4-6 cents per GB</a:t>
            </a:r>
          </a:p>
          <a:p>
            <a:pPr lvl="1"/>
            <a:r>
              <a:rPr lang="en-US" altLang="en-US" sz="2000" dirty="0"/>
              <a:t>Asymmetric block write performance: read </a:t>
            </a:r>
            <a:r>
              <a:rPr lang="en-US" altLang="en-US" sz="2000" dirty="0" err="1"/>
              <a:t>pg</a:t>
            </a:r>
            <a:r>
              <a:rPr lang="en-US" altLang="en-US" sz="2000" dirty="0"/>
              <a:t>/erase/write </a:t>
            </a:r>
            <a:r>
              <a:rPr lang="en-US" altLang="en-US" sz="2000" dirty="0" err="1"/>
              <a:t>pg</a:t>
            </a:r>
            <a:endParaRPr lang="en-US" altLang="en-US" sz="2000" dirty="0"/>
          </a:p>
          <a:p>
            <a:pPr lvl="2"/>
            <a:r>
              <a:rPr lang="en-US" altLang="en-US" sz="1800" dirty="0">
                <a:ea typeface="ＭＳ Ｐゴシック" panose="020B0600070205080204" pitchFamily="34" charset="-128"/>
              </a:rPr>
              <a:t>Controller garbage collection (GC) algorithms have major effect on performance</a:t>
            </a:r>
          </a:p>
          <a:p>
            <a:pPr lvl="1"/>
            <a:r>
              <a:rPr lang="en-US" altLang="en-US" sz="2000" dirty="0">
                <a:ea typeface="ＭＳ Ｐゴシック" panose="020B0600070205080204" pitchFamily="34" charset="-128"/>
              </a:rPr>
              <a:t>Limited Drive lifetime</a:t>
            </a:r>
          </a:p>
          <a:p>
            <a:pPr lvl="2"/>
            <a:r>
              <a:rPr lang="en-US" altLang="en-US" sz="1800" dirty="0">
                <a:ea typeface="ＭＳ Ｐゴシック" panose="020B0600070205080204" pitchFamily="34" charset="-128"/>
              </a:rPr>
              <a:t>1-10K writes/page for Multi level cell  NAND</a:t>
            </a:r>
          </a:p>
          <a:p>
            <a:pPr lvl="2"/>
            <a:r>
              <a:rPr lang="en-US" altLang="en-US" sz="1800" dirty="0" err="1">
                <a:ea typeface="ＭＳ Ｐゴシック" panose="020B0600070205080204" pitchFamily="34" charset="-128"/>
              </a:rPr>
              <a:t>Avg</a:t>
            </a:r>
            <a:r>
              <a:rPr lang="en-US" altLang="en-US" sz="1800" dirty="0">
                <a:ea typeface="ＭＳ Ｐゴシック" panose="020B0600070205080204" pitchFamily="34" charset="-128"/>
              </a:rPr>
              <a:t> failure rate is 6 years, life expectancy is 9–11 years</a:t>
            </a:r>
          </a:p>
          <a:p>
            <a:pPr lvl="2"/>
            <a:endParaRPr lang="en-US" altLang="en-US" sz="1800" dirty="0">
              <a:ea typeface="ＭＳ Ｐゴシック" panose="020B0600070205080204" pitchFamily="34" charset="-128"/>
            </a:endParaRPr>
          </a:p>
          <a:p>
            <a:pPr lvl="2"/>
            <a:endParaRPr lang="en-US" altLang="en-US" sz="1800" dirty="0">
              <a:ea typeface="ＭＳ Ｐゴシック" panose="020B0600070205080204" pitchFamily="34" charset="-128"/>
            </a:endParaRPr>
          </a:p>
          <a:p>
            <a:pPr lvl="1"/>
            <a:endParaRPr lang="en-US" sz="2000" dirty="0"/>
          </a:p>
        </p:txBody>
      </p:sp>
    </p:spTree>
    <p:extLst>
      <p:ext uri="{BB962C8B-B14F-4D97-AF65-F5344CB8AC3E}">
        <p14:creationId xmlns:p14="http://schemas.microsoft.com/office/powerpoint/2010/main" val="425693471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24000-BD52-43A5-963C-172CFC5CDABB}"/>
              </a:ext>
            </a:extLst>
          </p:cNvPr>
          <p:cNvSpPr>
            <a:spLocks noGrp="1"/>
          </p:cNvSpPr>
          <p:nvPr>
            <p:ph type="title"/>
          </p:nvPr>
        </p:nvSpPr>
        <p:spPr/>
        <p:txBody>
          <a:bodyPr/>
          <a:lstStyle/>
          <a:p>
            <a:r>
              <a:rPr lang="en-US" dirty="0"/>
              <a:t>Solid State Disks (SSDs)</a:t>
            </a:r>
          </a:p>
        </p:txBody>
      </p:sp>
      <p:sp>
        <p:nvSpPr>
          <p:cNvPr id="3" name="Content Placeholder 2">
            <a:extLst>
              <a:ext uri="{FF2B5EF4-FFF2-40B4-BE49-F238E27FC236}">
                <a16:creationId xmlns:a16="http://schemas.microsoft.com/office/drawing/2014/main" id="{68DB44D6-2EF6-43C1-8119-132143EE51A9}"/>
              </a:ext>
            </a:extLst>
          </p:cNvPr>
          <p:cNvSpPr>
            <a:spLocks noGrp="1"/>
          </p:cNvSpPr>
          <p:nvPr>
            <p:ph idx="1"/>
          </p:nvPr>
        </p:nvSpPr>
        <p:spPr>
          <a:xfrm>
            <a:off x="609600" y="914400"/>
            <a:ext cx="5025081" cy="5322912"/>
          </a:xfrm>
        </p:spPr>
        <p:txBody>
          <a:bodyPr>
            <a:normAutofit/>
          </a:bodyPr>
          <a:lstStyle/>
          <a:p>
            <a:r>
              <a:rPr lang="en-US" sz="2000" dirty="0"/>
              <a:t>1995 – Replace rotating magnetic media with non-volatile memory (battery backed DRAM)</a:t>
            </a:r>
          </a:p>
          <a:p>
            <a:r>
              <a:rPr lang="en-US" sz="2000" dirty="0"/>
              <a:t>2009 – Use NAND Multi-Level Cell (2 or 3-bit/cell) flash memory</a:t>
            </a:r>
          </a:p>
          <a:p>
            <a:pPr lvl="1"/>
            <a:r>
              <a:rPr lang="en-US" sz="1600" dirty="0"/>
              <a:t>Sector (4 KB page) addressable, but stores 4-64 </a:t>
            </a:r>
            <a:r>
              <a:rPr lang="ja-JP" altLang="en-US" sz="1600" dirty="0"/>
              <a:t>“</a:t>
            </a:r>
            <a:r>
              <a:rPr lang="en-US" altLang="ja-JP" sz="1600" dirty="0"/>
              <a:t>pages</a:t>
            </a:r>
            <a:r>
              <a:rPr lang="ja-JP" altLang="en-US" sz="1600" dirty="0"/>
              <a:t>”</a:t>
            </a:r>
            <a:r>
              <a:rPr lang="en-US" altLang="ja-JP" sz="1600" dirty="0"/>
              <a:t> per memory block</a:t>
            </a:r>
          </a:p>
          <a:p>
            <a:pPr lvl="1"/>
            <a:r>
              <a:rPr lang="en-US" altLang="ja-JP" sz="1600" dirty="0"/>
              <a:t>Trapped electrons distinguish between 1 and 0</a:t>
            </a:r>
          </a:p>
          <a:p>
            <a:r>
              <a:rPr lang="en-US" sz="2000" dirty="0"/>
              <a:t>No moving parts (no rotate/seek motors)</a:t>
            </a:r>
          </a:p>
          <a:p>
            <a:pPr lvl="1"/>
            <a:r>
              <a:rPr lang="en-US" sz="1600" dirty="0"/>
              <a:t>Eliminates seek and rotational delay (0.1-0.2ms access time)</a:t>
            </a:r>
          </a:p>
          <a:p>
            <a:pPr lvl="1"/>
            <a:r>
              <a:rPr lang="en-US" sz="1600" dirty="0"/>
              <a:t>Very low power and lightweight</a:t>
            </a:r>
          </a:p>
          <a:p>
            <a:pPr lvl="1"/>
            <a:r>
              <a:rPr lang="en-US" sz="1600" dirty="0"/>
              <a:t>Limited “write cycles”</a:t>
            </a:r>
          </a:p>
          <a:p>
            <a:r>
              <a:rPr lang="en-US" sz="2000" dirty="0"/>
              <a:t>Rapid advances in capacity and cost ever since!</a:t>
            </a:r>
          </a:p>
          <a:p>
            <a:r>
              <a:rPr lang="en-US" sz="2000" dirty="0"/>
              <a:t>Very popular now</a:t>
            </a:r>
          </a:p>
          <a:p>
            <a:pPr lvl="1"/>
            <a:r>
              <a:rPr lang="en-US" sz="1600" dirty="0"/>
              <a:t>Phones, Cameras, thumb drive, laptops, slates </a:t>
            </a:r>
            <a:r>
              <a:rPr lang="en-US" sz="1600" dirty="0" err="1"/>
              <a:t>etc</a:t>
            </a:r>
            <a:endParaRPr lang="en-US" sz="1600" dirty="0"/>
          </a:p>
        </p:txBody>
      </p:sp>
      <p:pic>
        <p:nvPicPr>
          <p:cNvPr id="7" name="Picture 1">
            <a:extLst>
              <a:ext uri="{FF2B5EF4-FFF2-40B4-BE49-F238E27FC236}">
                <a16:creationId xmlns:a16="http://schemas.microsoft.com/office/drawing/2014/main" id="{F11BFFE9-C0B9-4F74-9B73-96A24256947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34681" y="2580085"/>
            <a:ext cx="2914650" cy="15835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Content Placeholder 1">
            <a:extLst>
              <a:ext uri="{FF2B5EF4-FFF2-40B4-BE49-F238E27FC236}">
                <a16:creationId xmlns:a16="http://schemas.microsoft.com/office/drawing/2014/main" id="{B9C5D70D-6F1E-4FD2-9396-F9FC713BDAA8}"/>
              </a:ext>
            </a:extLst>
          </p:cNvPr>
          <p:cNvPicPr>
            <a:picLocks noChangeAspect="1"/>
          </p:cNvPicPr>
          <p:nvPr/>
        </p:nvPicPr>
        <p:blipFill>
          <a:blip r:embed="rId3">
            <a:extLst>
              <a:ext uri="{28A0092B-C50C-407E-A947-70E740481C1C}">
                <a14:useLocalDpi xmlns:a14="http://schemas.microsoft.com/office/drawing/2010/main" val="0"/>
              </a:ext>
            </a:extLst>
          </a:blip>
          <a:srcRect t="3603" b="3603"/>
          <a:stretch>
            <a:fillRect/>
          </a:stretch>
        </p:blipFill>
        <p:spPr bwMode="auto">
          <a:xfrm>
            <a:off x="5809993" y="1265634"/>
            <a:ext cx="2040731" cy="1314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9" name="Picture 3">
            <a:extLst>
              <a:ext uri="{FF2B5EF4-FFF2-40B4-BE49-F238E27FC236}">
                <a16:creationId xmlns:a16="http://schemas.microsoft.com/office/drawing/2014/main" id="{9EDCD3A7-9099-45EF-958B-2CD4B9D0AB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1286" y="4321809"/>
            <a:ext cx="2001441" cy="1378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54343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EE48A-C261-0A42-868B-4CAC011DF5AD}"/>
              </a:ext>
            </a:extLst>
          </p:cNvPr>
          <p:cNvSpPr>
            <a:spLocks noGrp="1"/>
          </p:cNvSpPr>
          <p:nvPr>
            <p:ph type="ctrTitle"/>
          </p:nvPr>
        </p:nvSpPr>
        <p:spPr/>
        <p:txBody>
          <a:bodyPr/>
          <a:lstStyle/>
          <a:p>
            <a:r>
              <a:rPr lang="en-US" dirty="0"/>
              <a:t>Last Class</a:t>
            </a:r>
          </a:p>
        </p:txBody>
      </p:sp>
      <p:sp>
        <p:nvSpPr>
          <p:cNvPr id="3" name="Subtitle 2">
            <a:extLst>
              <a:ext uri="{FF2B5EF4-FFF2-40B4-BE49-F238E27FC236}">
                <a16:creationId xmlns:a16="http://schemas.microsoft.com/office/drawing/2014/main" id="{3D582DB0-8C42-B24B-A510-E141C130215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0507936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35A53-7405-6143-9F3C-7F0AB949E725}"/>
              </a:ext>
            </a:extLst>
          </p:cNvPr>
          <p:cNvSpPr>
            <a:spLocks noGrp="1"/>
          </p:cNvSpPr>
          <p:nvPr>
            <p:ph type="title"/>
          </p:nvPr>
        </p:nvSpPr>
        <p:spPr/>
        <p:txBody>
          <a:bodyPr/>
          <a:lstStyle/>
          <a:p>
            <a:r>
              <a:rPr lang="en-US" dirty="0"/>
              <a:t>Storage Technologies</a:t>
            </a:r>
          </a:p>
        </p:txBody>
      </p:sp>
      <p:sp>
        <p:nvSpPr>
          <p:cNvPr id="4" name="Content Placeholder 3">
            <a:extLst>
              <a:ext uri="{FF2B5EF4-FFF2-40B4-BE49-F238E27FC236}">
                <a16:creationId xmlns:a16="http://schemas.microsoft.com/office/drawing/2014/main" id="{8ABCFA18-21DF-A54A-9887-FD892C043BC1}"/>
              </a:ext>
            </a:extLst>
          </p:cNvPr>
          <p:cNvSpPr>
            <a:spLocks noGrp="1"/>
          </p:cNvSpPr>
          <p:nvPr>
            <p:ph sz="half" idx="1"/>
          </p:nvPr>
        </p:nvSpPr>
        <p:spPr>
          <a:xfrm>
            <a:off x="638175" y="1133182"/>
            <a:ext cx="3871913" cy="5200943"/>
          </a:xfrm>
        </p:spPr>
        <p:txBody>
          <a:bodyPr/>
          <a:lstStyle/>
          <a:p>
            <a:pPr marL="0" indent="0">
              <a:buNone/>
            </a:pPr>
            <a:r>
              <a:rPr lang="en-US" sz="2400" dirty="0">
                <a:solidFill>
                  <a:srgbClr val="0070C0"/>
                </a:solidFill>
              </a:rPr>
              <a:t>Magnetic Disks</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Store on magnetic medium</a:t>
            </a:r>
          </a:p>
          <a:p>
            <a:r>
              <a:rPr lang="en-US" sz="2400" dirty="0"/>
              <a:t>Electromechanical access</a:t>
            </a:r>
          </a:p>
        </p:txBody>
      </p:sp>
      <p:sp>
        <p:nvSpPr>
          <p:cNvPr id="5" name="Content Placeholder 4">
            <a:extLst>
              <a:ext uri="{FF2B5EF4-FFF2-40B4-BE49-F238E27FC236}">
                <a16:creationId xmlns:a16="http://schemas.microsoft.com/office/drawing/2014/main" id="{36F0D6F7-AA6E-E644-94B7-4C704EBBA5C3}"/>
              </a:ext>
            </a:extLst>
          </p:cNvPr>
          <p:cNvSpPr>
            <a:spLocks noGrp="1"/>
          </p:cNvSpPr>
          <p:nvPr>
            <p:ph sz="half" idx="2"/>
          </p:nvPr>
        </p:nvSpPr>
        <p:spPr>
          <a:xfrm>
            <a:off x="4691460" y="1133182"/>
            <a:ext cx="3871912" cy="5268805"/>
          </a:xfrm>
        </p:spPr>
        <p:txBody>
          <a:bodyPr/>
          <a:lstStyle/>
          <a:p>
            <a:pPr marL="0" indent="0">
              <a:buNone/>
            </a:pPr>
            <a:r>
              <a:rPr lang="en-US" sz="2400" dirty="0">
                <a:solidFill>
                  <a:srgbClr val="0070C0"/>
                </a:solidFill>
              </a:rPr>
              <a:t>Nonvolatile (Flash) Memory</a:t>
            </a:r>
          </a:p>
          <a:p>
            <a:endParaRPr lang="en-US" sz="2400" dirty="0"/>
          </a:p>
          <a:p>
            <a:endParaRPr lang="en-US" sz="2400" dirty="0"/>
          </a:p>
          <a:p>
            <a:endParaRPr lang="en-US" sz="2400" dirty="0"/>
          </a:p>
          <a:p>
            <a:pPr marL="0" indent="0">
              <a:buNone/>
            </a:pPr>
            <a:endParaRPr lang="en-US" sz="2400" dirty="0"/>
          </a:p>
          <a:p>
            <a:endParaRPr lang="en-US" sz="2400" dirty="0"/>
          </a:p>
          <a:p>
            <a:endParaRPr lang="en-US" sz="2400" dirty="0"/>
          </a:p>
          <a:p>
            <a:r>
              <a:rPr lang="en-US" sz="2400" dirty="0"/>
              <a:t>Store as persistent charge</a:t>
            </a:r>
          </a:p>
          <a:p>
            <a:r>
              <a:rPr lang="en-US" sz="2400" dirty="0"/>
              <a:t>Implemented with 3-D structure</a:t>
            </a:r>
          </a:p>
          <a:p>
            <a:pPr lvl="1"/>
            <a:r>
              <a:rPr lang="en-US" sz="2000" dirty="0"/>
              <a:t>100+ levels of cells</a:t>
            </a:r>
          </a:p>
          <a:p>
            <a:pPr lvl="1"/>
            <a:r>
              <a:rPr lang="en-US" sz="2000" dirty="0"/>
              <a:t>3 bits data per cell</a:t>
            </a:r>
          </a:p>
        </p:txBody>
      </p:sp>
      <p:pic>
        <p:nvPicPr>
          <p:cNvPr id="6" name="Picture 2" descr="disk">
            <a:extLst>
              <a:ext uri="{FF2B5EF4-FFF2-40B4-BE49-F238E27FC236}">
                <a16:creationId xmlns:a16="http://schemas.microsoft.com/office/drawing/2014/main" id="{A8316EE2-C94C-2E44-83AB-62ACCA6BEAB5}"/>
              </a:ext>
            </a:extLst>
          </p:cNvPr>
          <p:cNvPicPr>
            <a:picLocks noChangeAspect="1" noChangeArrowheads="1"/>
          </p:cNvPicPr>
          <p:nvPr/>
        </p:nvPicPr>
        <p:blipFill>
          <a:blip r:embed="rId2"/>
          <a:srcRect l="11427" t="11632" b="8240"/>
          <a:stretch>
            <a:fillRect/>
          </a:stretch>
        </p:blipFill>
        <p:spPr bwMode="auto">
          <a:xfrm>
            <a:off x="966881" y="1626531"/>
            <a:ext cx="3118837" cy="2212924"/>
          </a:xfrm>
          <a:prstGeom prst="rect">
            <a:avLst/>
          </a:prstGeom>
          <a:noFill/>
        </p:spPr>
      </p:pic>
      <p:pic>
        <p:nvPicPr>
          <p:cNvPr id="2050" name="Picture 2" descr="https://3uzly11fn22f2ax25l6snwb1-wpengine.netdna-ssl.com/wp-content/uploads/blog9_fig1.jpg">
            <a:extLst>
              <a:ext uri="{FF2B5EF4-FFF2-40B4-BE49-F238E27FC236}">
                <a16:creationId xmlns:a16="http://schemas.microsoft.com/office/drawing/2014/main" id="{F3FEDDCA-028E-7F4A-A5A5-5E58A321F2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204864"/>
            <a:ext cx="2937717" cy="20285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A21763-06E8-D74B-80C8-58ACC97CF24E}"/>
              </a:ext>
            </a:extLst>
          </p:cNvPr>
          <p:cNvSpPr txBox="1"/>
          <p:nvPr/>
        </p:nvSpPr>
        <p:spPr>
          <a:xfrm>
            <a:off x="42118" y="6622449"/>
            <a:ext cx="4649342" cy="246221"/>
          </a:xfrm>
          <a:prstGeom prst="rect">
            <a:avLst/>
          </a:prstGeom>
          <a:noFill/>
        </p:spPr>
        <p:txBody>
          <a:bodyPr wrap="none" rtlCol="0">
            <a:spAutoFit/>
          </a:bodyPr>
          <a:lstStyle/>
          <a:p>
            <a:r>
              <a:rPr lang="en-US" sz="1000" b="0" i="0" dirty="0">
                <a:latin typeface="Calibri" pitchFamily="34" charset="0"/>
              </a:rPr>
              <a:t>Bryant</a:t>
            </a:r>
            <a:r>
              <a:rPr lang="en-US" sz="1000" b="0" i="0" baseline="0" dirty="0">
                <a:latin typeface="Calibri" pitchFamily="34" charset="0"/>
              </a:rPr>
              <a:t> and </a:t>
            </a:r>
            <a:r>
              <a:rPr lang="en-US" sz="1000" b="0" i="0" baseline="0" dirty="0" err="1">
                <a:latin typeface="Calibri" pitchFamily="34" charset="0"/>
              </a:rPr>
              <a:t>O’Hallaron</a:t>
            </a:r>
            <a:r>
              <a:rPr lang="en-US" sz="1000" b="0" i="0" baseline="0" dirty="0">
                <a:latin typeface="Calibri" pitchFamily="34" charset="0"/>
              </a:rPr>
              <a:t>, Computer Systems: A Programmer’s Perspective, Third Edition</a:t>
            </a:r>
            <a:endParaRPr lang="en-US" sz="1000" b="0" i="0" dirty="0">
              <a:latin typeface="Calibri" pitchFamily="34" charset="0"/>
            </a:endParaRPr>
          </a:p>
        </p:txBody>
      </p:sp>
    </p:spTree>
    <p:extLst>
      <p:ext uri="{BB962C8B-B14F-4D97-AF65-F5344CB8AC3E}">
        <p14:creationId xmlns:p14="http://schemas.microsoft.com/office/powerpoint/2010/main" val="280667399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1C1EB-BE5D-EC46-B9A5-579805F23512}"/>
              </a:ext>
            </a:extLst>
          </p:cNvPr>
          <p:cNvSpPr>
            <a:spLocks noGrp="1"/>
          </p:cNvSpPr>
          <p:nvPr>
            <p:ph type="title"/>
          </p:nvPr>
        </p:nvSpPr>
        <p:spPr/>
        <p:txBody>
          <a:bodyPr/>
          <a:lstStyle/>
          <a:p>
            <a:r>
              <a:rPr lang="en-US" dirty="0"/>
              <a:t>RAM vs Hard Disk vs SSD - 2018</a:t>
            </a:r>
          </a:p>
        </p:txBody>
      </p:sp>
      <p:pic>
        <p:nvPicPr>
          <p:cNvPr id="10" name="Picture 9">
            <a:extLst>
              <a:ext uri="{FF2B5EF4-FFF2-40B4-BE49-F238E27FC236}">
                <a16:creationId xmlns:a16="http://schemas.microsoft.com/office/drawing/2014/main" id="{187BADC1-17CB-3645-BEEB-22C2A7CCAF58}"/>
              </a:ext>
            </a:extLst>
          </p:cNvPr>
          <p:cNvPicPr>
            <a:picLocks noChangeAspect="1"/>
          </p:cNvPicPr>
          <p:nvPr/>
        </p:nvPicPr>
        <p:blipFill>
          <a:blip r:embed="rId2"/>
          <a:stretch>
            <a:fillRect/>
          </a:stretch>
        </p:blipFill>
        <p:spPr>
          <a:xfrm>
            <a:off x="546160" y="1196752"/>
            <a:ext cx="8111084" cy="3744417"/>
          </a:xfrm>
          <a:prstGeom prst="rect">
            <a:avLst/>
          </a:prstGeom>
        </p:spPr>
      </p:pic>
      <p:sp>
        <p:nvSpPr>
          <p:cNvPr id="11" name="Rectangle 10">
            <a:extLst>
              <a:ext uri="{FF2B5EF4-FFF2-40B4-BE49-F238E27FC236}">
                <a16:creationId xmlns:a16="http://schemas.microsoft.com/office/drawing/2014/main" id="{6B90565F-82F6-7E49-8EFD-6975AD34C891}"/>
              </a:ext>
            </a:extLst>
          </p:cNvPr>
          <p:cNvSpPr/>
          <p:nvPr/>
        </p:nvSpPr>
        <p:spPr>
          <a:xfrm>
            <a:off x="570187" y="5589240"/>
            <a:ext cx="8172400" cy="646331"/>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In SSD Each cell has limited program/erase lifetime (thousands, for modern devices) – Cells become slowly less reliable</a:t>
            </a:r>
          </a:p>
        </p:txBody>
      </p:sp>
      <p:sp>
        <p:nvSpPr>
          <p:cNvPr id="5" name="TextBox 4">
            <a:extLst>
              <a:ext uri="{FF2B5EF4-FFF2-40B4-BE49-F238E27FC236}">
                <a16:creationId xmlns:a16="http://schemas.microsoft.com/office/drawing/2014/main" id="{70B07880-F051-C540-9EC7-91B083550B56}"/>
              </a:ext>
            </a:extLst>
          </p:cNvPr>
          <p:cNvSpPr txBox="1"/>
          <p:nvPr/>
        </p:nvSpPr>
        <p:spPr>
          <a:xfrm>
            <a:off x="42118" y="6622449"/>
            <a:ext cx="1914307" cy="246221"/>
          </a:xfrm>
          <a:prstGeom prst="rect">
            <a:avLst/>
          </a:prstGeom>
          <a:noFill/>
        </p:spPr>
        <p:txBody>
          <a:bodyPr wrap="none" rtlCol="0">
            <a:spAutoFit/>
          </a:bodyPr>
          <a:lstStyle/>
          <a:p>
            <a:r>
              <a:rPr lang="en-US" sz="1000" b="0" i="0" dirty="0">
                <a:latin typeface="Calibri" pitchFamily="34" charset="0"/>
              </a:rPr>
              <a:t>CS162 </a:t>
            </a:r>
            <a:r>
              <a:rPr lang="en-US" sz="1000" b="0" i="0" dirty="0" err="1">
                <a:latin typeface="Calibri" pitchFamily="34" charset="0"/>
              </a:rPr>
              <a:t>Univ</a:t>
            </a:r>
            <a:r>
              <a:rPr lang="en-US" sz="1000" b="0" i="0" dirty="0">
                <a:latin typeface="Calibri" pitchFamily="34" charset="0"/>
              </a:rPr>
              <a:t> of California Berkeley</a:t>
            </a:r>
          </a:p>
        </p:txBody>
      </p:sp>
    </p:spTree>
    <p:extLst>
      <p:ext uri="{BB962C8B-B14F-4D97-AF65-F5344CB8AC3E}">
        <p14:creationId xmlns:p14="http://schemas.microsoft.com/office/powerpoint/2010/main" val="399873835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07BB25-EFD0-42A1-A3CA-FA6C769DD85F}"/>
              </a:ext>
            </a:extLst>
          </p:cNvPr>
          <p:cNvSpPr>
            <a:spLocks noGrp="1"/>
          </p:cNvSpPr>
          <p:nvPr>
            <p:ph type="title"/>
          </p:nvPr>
        </p:nvSpPr>
        <p:spPr/>
        <p:txBody>
          <a:bodyPr/>
          <a:lstStyle/>
          <a:p>
            <a:r>
              <a:rPr lang="en-US" dirty="0"/>
              <a:t>Popular Storage Devices</a:t>
            </a:r>
          </a:p>
        </p:txBody>
      </p:sp>
      <p:sp>
        <p:nvSpPr>
          <p:cNvPr id="5" name="Text Placeholder 4">
            <a:extLst>
              <a:ext uri="{FF2B5EF4-FFF2-40B4-BE49-F238E27FC236}">
                <a16:creationId xmlns:a16="http://schemas.microsoft.com/office/drawing/2014/main" id="{10DBC7ED-58D6-42C2-869F-1F9E18CF213F}"/>
              </a:ext>
            </a:extLst>
          </p:cNvPr>
          <p:cNvSpPr>
            <a:spLocks noGrp="1"/>
          </p:cNvSpPr>
          <p:nvPr>
            <p:ph type="body" idx="1"/>
          </p:nvPr>
        </p:nvSpPr>
        <p:spPr/>
        <p:txBody>
          <a:bodyPr/>
          <a:lstStyle/>
          <a:p>
            <a:r>
              <a:rPr lang="en-US" dirty="0"/>
              <a:t>Magnetic Disks</a:t>
            </a:r>
          </a:p>
        </p:txBody>
      </p:sp>
      <p:sp>
        <p:nvSpPr>
          <p:cNvPr id="6" name="Content Placeholder 5">
            <a:extLst>
              <a:ext uri="{FF2B5EF4-FFF2-40B4-BE49-F238E27FC236}">
                <a16:creationId xmlns:a16="http://schemas.microsoft.com/office/drawing/2014/main" id="{A460C4F2-E86F-4D95-A711-8FF62B86AE02}"/>
              </a:ext>
            </a:extLst>
          </p:cNvPr>
          <p:cNvSpPr>
            <a:spLocks noGrp="1"/>
          </p:cNvSpPr>
          <p:nvPr>
            <p:ph sz="half" idx="2"/>
          </p:nvPr>
        </p:nvSpPr>
        <p:spPr/>
        <p:txBody>
          <a:bodyPr>
            <a:normAutofit/>
          </a:bodyPr>
          <a:lstStyle/>
          <a:p>
            <a:r>
              <a:rPr lang="en-US" sz="2400" dirty="0"/>
              <a:t>Rarely becomes corrupted</a:t>
            </a:r>
          </a:p>
          <a:p>
            <a:r>
              <a:rPr lang="en-US" sz="2400" dirty="0"/>
              <a:t>Traditionally: large capacity at low cost</a:t>
            </a:r>
          </a:p>
          <a:p>
            <a:r>
              <a:rPr lang="en-US" sz="2400" dirty="0"/>
              <a:t>Block level random access</a:t>
            </a:r>
          </a:p>
          <a:p>
            <a:r>
              <a:rPr lang="en-US" sz="2400" dirty="0"/>
              <a:t>Slow performance for random access</a:t>
            </a:r>
          </a:p>
          <a:p>
            <a:r>
              <a:rPr lang="en-US" sz="2400" dirty="0"/>
              <a:t>Better performance for sequential access</a:t>
            </a:r>
          </a:p>
        </p:txBody>
      </p:sp>
      <p:sp>
        <p:nvSpPr>
          <p:cNvPr id="7" name="Text Placeholder 6">
            <a:extLst>
              <a:ext uri="{FF2B5EF4-FFF2-40B4-BE49-F238E27FC236}">
                <a16:creationId xmlns:a16="http://schemas.microsoft.com/office/drawing/2014/main" id="{837F004C-6B7F-452F-B784-76F317C9FD72}"/>
              </a:ext>
            </a:extLst>
          </p:cNvPr>
          <p:cNvSpPr>
            <a:spLocks noGrp="1"/>
          </p:cNvSpPr>
          <p:nvPr>
            <p:ph type="body" sz="quarter" idx="3"/>
          </p:nvPr>
        </p:nvSpPr>
        <p:spPr/>
        <p:txBody>
          <a:bodyPr/>
          <a:lstStyle/>
          <a:p>
            <a:r>
              <a:rPr lang="en-US" dirty="0"/>
              <a:t>Flash Memory</a:t>
            </a:r>
          </a:p>
        </p:txBody>
      </p:sp>
      <p:sp>
        <p:nvSpPr>
          <p:cNvPr id="8" name="Content Placeholder 7">
            <a:extLst>
              <a:ext uri="{FF2B5EF4-FFF2-40B4-BE49-F238E27FC236}">
                <a16:creationId xmlns:a16="http://schemas.microsoft.com/office/drawing/2014/main" id="{3C3C8F07-0EE2-4888-ABCA-EF3544846181}"/>
              </a:ext>
            </a:extLst>
          </p:cNvPr>
          <p:cNvSpPr>
            <a:spLocks noGrp="1"/>
          </p:cNvSpPr>
          <p:nvPr>
            <p:ph sz="quarter" idx="4"/>
          </p:nvPr>
        </p:nvSpPr>
        <p:spPr>
          <a:xfrm>
            <a:off x="4583562" y="2190493"/>
            <a:ext cx="3887391" cy="3987799"/>
          </a:xfrm>
        </p:spPr>
        <p:txBody>
          <a:bodyPr>
            <a:normAutofit/>
          </a:bodyPr>
          <a:lstStyle/>
          <a:p>
            <a:r>
              <a:rPr lang="en-US" sz="2400" dirty="0"/>
              <a:t>Rarely becomes corrupted</a:t>
            </a:r>
          </a:p>
          <a:p>
            <a:r>
              <a:rPr lang="en-US" sz="2400" dirty="0"/>
              <a:t>Increasingly larger and cheaper</a:t>
            </a:r>
          </a:p>
          <a:p>
            <a:r>
              <a:rPr lang="en-US" sz="2400" dirty="0"/>
              <a:t>Block level random access</a:t>
            </a:r>
          </a:p>
          <a:p>
            <a:r>
              <a:rPr lang="en-US" sz="2400" dirty="0"/>
              <a:t>Good performance for reads, worse for random writes</a:t>
            </a:r>
          </a:p>
          <a:p>
            <a:r>
              <a:rPr lang="en-US" sz="2400" dirty="0"/>
              <a:t>Have to erase data in large blocks</a:t>
            </a:r>
          </a:p>
          <a:p>
            <a:r>
              <a:rPr lang="en-US" sz="2400" dirty="0"/>
              <a:t>Challenge: Wear Levelling</a:t>
            </a:r>
          </a:p>
        </p:txBody>
      </p:sp>
      <p:sp>
        <p:nvSpPr>
          <p:cNvPr id="9" name="TextBox 8">
            <a:extLst>
              <a:ext uri="{FF2B5EF4-FFF2-40B4-BE49-F238E27FC236}">
                <a16:creationId xmlns:a16="http://schemas.microsoft.com/office/drawing/2014/main" id="{5D3AF132-ED86-3F4A-9F31-5672BAF721CA}"/>
              </a:ext>
            </a:extLst>
          </p:cNvPr>
          <p:cNvSpPr txBox="1"/>
          <p:nvPr/>
        </p:nvSpPr>
        <p:spPr>
          <a:xfrm>
            <a:off x="42118" y="6622449"/>
            <a:ext cx="1914307" cy="246221"/>
          </a:xfrm>
          <a:prstGeom prst="rect">
            <a:avLst/>
          </a:prstGeom>
          <a:noFill/>
        </p:spPr>
        <p:txBody>
          <a:bodyPr wrap="none" rtlCol="0">
            <a:spAutoFit/>
          </a:bodyPr>
          <a:lstStyle/>
          <a:p>
            <a:r>
              <a:rPr lang="en-US" sz="1000" b="0" i="0" dirty="0">
                <a:latin typeface="Calibri" pitchFamily="34" charset="0"/>
              </a:rPr>
              <a:t>CS162 </a:t>
            </a:r>
            <a:r>
              <a:rPr lang="en-US" sz="1000" b="0" i="0" dirty="0" err="1">
                <a:latin typeface="Calibri" pitchFamily="34" charset="0"/>
              </a:rPr>
              <a:t>Univ</a:t>
            </a:r>
            <a:r>
              <a:rPr lang="en-US" sz="1000" b="0" i="0" dirty="0">
                <a:latin typeface="Calibri" pitchFamily="34" charset="0"/>
              </a:rPr>
              <a:t> of California Berkeley</a:t>
            </a:r>
          </a:p>
        </p:txBody>
      </p:sp>
    </p:spTree>
    <p:extLst>
      <p:ext uri="{BB962C8B-B14F-4D97-AF65-F5344CB8AC3E}">
        <p14:creationId xmlns:p14="http://schemas.microsoft.com/office/powerpoint/2010/main" val="3491391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C6004-ED91-1E4C-A3A6-34B5DFC26A44}"/>
              </a:ext>
            </a:extLst>
          </p:cNvPr>
          <p:cNvSpPr>
            <a:spLocks noGrp="1"/>
          </p:cNvSpPr>
          <p:nvPr>
            <p:ph type="title"/>
          </p:nvPr>
        </p:nvSpPr>
        <p:spPr/>
        <p:txBody>
          <a:bodyPr/>
          <a:lstStyle/>
          <a:p>
            <a:r>
              <a:rPr lang="en-US" dirty="0"/>
              <a:t>Emergence of SSDs</a:t>
            </a:r>
          </a:p>
        </p:txBody>
      </p:sp>
      <p:pic>
        <p:nvPicPr>
          <p:cNvPr id="3" name="Picture 2">
            <a:extLst>
              <a:ext uri="{FF2B5EF4-FFF2-40B4-BE49-F238E27FC236}">
                <a16:creationId xmlns:a16="http://schemas.microsoft.com/office/drawing/2014/main" id="{B2A71F8B-5CD2-EB4D-BB1D-049EDCFE5512}"/>
              </a:ext>
            </a:extLst>
          </p:cNvPr>
          <p:cNvPicPr>
            <a:picLocks noChangeAspect="1"/>
          </p:cNvPicPr>
          <p:nvPr/>
        </p:nvPicPr>
        <p:blipFill>
          <a:blip r:embed="rId2"/>
          <a:stretch>
            <a:fillRect/>
          </a:stretch>
        </p:blipFill>
        <p:spPr>
          <a:xfrm>
            <a:off x="1183210" y="1052736"/>
            <a:ext cx="6472634" cy="5191734"/>
          </a:xfrm>
          <a:prstGeom prst="rect">
            <a:avLst/>
          </a:prstGeom>
        </p:spPr>
      </p:pic>
    </p:spTree>
    <p:extLst>
      <p:ext uri="{BB962C8B-B14F-4D97-AF65-F5344CB8AC3E}">
        <p14:creationId xmlns:p14="http://schemas.microsoft.com/office/powerpoint/2010/main" val="307993889"/>
      </p:ext>
    </p:extLst>
  </p:cSld>
  <p:clrMapOvr>
    <a:masterClrMapping/>
  </p:clrMapOvr>
  <p:transition/>
</p:sld>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9" id="{AF45DBAD-8AB8-124D-96C8-88144890AC2C}" vid="{798591C4-051C-304B-B398-803D91464B87}"/>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4864</TotalTime>
  <Pages>60</Pages>
  <Words>2230</Words>
  <Application>Microsoft Macintosh PowerPoint</Application>
  <PresentationFormat>On-screen Show (4:3)</PresentationFormat>
  <Paragraphs>388</Paragraphs>
  <Slides>41</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굴림</vt:lpstr>
      <vt:lpstr>ＭＳ Ｐゴシック</vt:lpstr>
      <vt:lpstr>Arial</vt:lpstr>
      <vt:lpstr>Calibri</vt:lpstr>
      <vt:lpstr>Comic Sans MS</vt:lpstr>
      <vt:lpstr>Gill Sans</vt:lpstr>
      <vt:lpstr>Gill Sans Light</vt:lpstr>
      <vt:lpstr>Helvetica</vt:lpstr>
      <vt:lpstr>Office</vt:lpstr>
      <vt:lpstr> CS310  Operating Systems   Lecture 41: Solid State Drive (SSD) – Flash Drive </vt:lpstr>
      <vt:lpstr>References</vt:lpstr>
      <vt:lpstr>Reading</vt:lpstr>
      <vt:lpstr>Lecture Contents</vt:lpstr>
      <vt:lpstr>Last Class</vt:lpstr>
      <vt:lpstr>Storage Technologies</vt:lpstr>
      <vt:lpstr>RAM vs Hard Disk vs SSD - 2018</vt:lpstr>
      <vt:lpstr>Popular Storage Devices</vt:lpstr>
      <vt:lpstr>Emergence of SSDs</vt:lpstr>
      <vt:lpstr>PowerPoint Presentation</vt:lpstr>
      <vt:lpstr>Flash Storage - Introduction</vt:lpstr>
      <vt:lpstr>Flash Storage</vt:lpstr>
      <vt:lpstr>The Flash Cell</vt:lpstr>
      <vt:lpstr>The Flash Cell</vt:lpstr>
      <vt:lpstr>3D NAND-Flash</vt:lpstr>
      <vt:lpstr>SSD Storage Hierarchy</vt:lpstr>
      <vt:lpstr>NAND Flash Die Layout</vt:lpstr>
      <vt:lpstr>Die, Planes, Blocks, Pages</vt:lpstr>
      <vt:lpstr>Die, Planes, Blocks, Pages</vt:lpstr>
      <vt:lpstr>Interesting way of working!</vt:lpstr>
      <vt:lpstr>Of banks, blocks, cells</vt:lpstr>
      <vt:lpstr>Example: NAND Flash Units</vt:lpstr>
      <vt:lpstr>SSD Operations</vt:lpstr>
      <vt:lpstr>Flash Drive - Data</vt:lpstr>
      <vt:lpstr>Flash Operations: Erase, Write, Read</vt:lpstr>
      <vt:lpstr>SSD Architecture – Writes (I)</vt:lpstr>
      <vt:lpstr>SSD Architecture – Writes (II)</vt:lpstr>
      <vt:lpstr>SSD Architecture – Writes (II)</vt:lpstr>
      <vt:lpstr>SSD Architecture – Writes (II)</vt:lpstr>
      <vt:lpstr>SSD Architecture – Writes (III)</vt:lpstr>
      <vt:lpstr>SSD Architecture – Reads</vt:lpstr>
      <vt:lpstr>Flash Durability</vt:lpstr>
      <vt:lpstr>Flash Architecture</vt:lpstr>
      <vt:lpstr>SSD Architecture (Simplified)</vt:lpstr>
      <vt:lpstr>NAND-Flash Fabric Characteristics</vt:lpstr>
      <vt:lpstr>The Solution: Flash Translation Layer (FTL)</vt:lpstr>
      <vt:lpstr>Solid State Disks (SSDs)</vt:lpstr>
      <vt:lpstr>Some Jobs of the Flash Translation Layer</vt:lpstr>
      <vt:lpstr>That’s a Lot of Work for an Embedded System!</vt:lpstr>
      <vt:lpstr>Lecture Summary</vt:lpstr>
      <vt:lpstr>Solid State Disks (SSDs)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CS310  Operating Systems   Lecture 39 : File System Design - 1</dc:title>
  <dc:creator>Microsoft Office User</dc:creator>
  <dc:description>Imported some pictures from Silbershatz (c) 2005</dc:description>
  <cp:lastModifiedBy>Microsoft Office User</cp:lastModifiedBy>
  <cp:revision>43</cp:revision>
  <cp:lastPrinted>2019-01-22T23:28:05Z</cp:lastPrinted>
  <dcterms:created xsi:type="dcterms:W3CDTF">2021-10-19T05:07:05Z</dcterms:created>
  <dcterms:modified xsi:type="dcterms:W3CDTF">2021-11-20T07:14:11Z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